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27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19300"/>
            <a:ext cx="12192000" cy="41056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126483"/>
            <a:ext cx="12192000" cy="7315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12800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417826" y="3528821"/>
            <a:ext cx="8637270" cy="0"/>
          </a:xfrm>
          <a:custGeom>
            <a:avLst/>
            <a:gdLst/>
            <a:ahLst/>
            <a:cxnLst/>
            <a:rect l="l" t="t" r="r" b="b"/>
            <a:pathLst>
              <a:path w="8637270">
                <a:moveTo>
                  <a:pt x="0" y="0"/>
                </a:moveTo>
                <a:lnTo>
                  <a:pt x="8637016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18487" y="1918538"/>
            <a:ext cx="7955025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19300"/>
            <a:ext cx="12192000" cy="41056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126483"/>
            <a:ext cx="12192000" cy="7315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12800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454658" y="1847850"/>
            <a:ext cx="9607550" cy="0"/>
          </a:xfrm>
          <a:custGeom>
            <a:avLst/>
            <a:gdLst/>
            <a:ahLst/>
            <a:cxnLst/>
            <a:rect l="l" t="t" r="r" b="b"/>
            <a:pathLst>
              <a:path w="9607550">
                <a:moveTo>
                  <a:pt x="0" y="0"/>
                </a:moveTo>
                <a:lnTo>
                  <a:pt x="9607550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19300"/>
            <a:ext cx="12192000" cy="41056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126483"/>
            <a:ext cx="12192000" cy="7315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12800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454658" y="3806190"/>
            <a:ext cx="8630920" cy="0"/>
          </a:xfrm>
          <a:custGeom>
            <a:avLst/>
            <a:gdLst/>
            <a:ahLst/>
            <a:cxnLst/>
            <a:rect l="l" t="t" r="r" b="b"/>
            <a:pathLst>
              <a:path w="8630920">
                <a:moveTo>
                  <a:pt x="0" y="0"/>
                </a:moveTo>
                <a:lnTo>
                  <a:pt x="8630412" y="0"/>
                </a:lnTo>
              </a:path>
            </a:pathLst>
          </a:custGeom>
          <a:ln w="32004">
            <a:solidFill>
              <a:srgbClr val="B71E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453895" y="1996440"/>
            <a:ext cx="8644255" cy="1407160"/>
          </a:xfrm>
          <a:custGeom>
            <a:avLst/>
            <a:gdLst/>
            <a:ahLst/>
            <a:cxnLst/>
            <a:rect l="l" t="t" r="r" b="b"/>
            <a:pathLst>
              <a:path w="8644255" h="1407160">
                <a:moveTo>
                  <a:pt x="8409686" y="0"/>
                </a:moveTo>
                <a:lnTo>
                  <a:pt x="234441" y="0"/>
                </a:lnTo>
                <a:lnTo>
                  <a:pt x="187176" y="4760"/>
                </a:lnTo>
                <a:lnTo>
                  <a:pt x="143160" y="18414"/>
                </a:lnTo>
                <a:lnTo>
                  <a:pt x="103336" y="40022"/>
                </a:lnTo>
                <a:lnTo>
                  <a:pt x="68643" y="68643"/>
                </a:lnTo>
                <a:lnTo>
                  <a:pt x="40022" y="103336"/>
                </a:lnTo>
                <a:lnTo>
                  <a:pt x="18414" y="143160"/>
                </a:lnTo>
                <a:lnTo>
                  <a:pt x="4760" y="187176"/>
                </a:lnTo>
                <a:lnTo>
                  <a:pt x="0" y="234442"/>
                </a:lnTo>
                <a:lnTo>
                  <a:pt x="0" y="1172210"/>
                </a:lnTo>
                <a:lnTo>
                  <a:pt x="4760" y="1219475"/>
                </a:lnTo>
                <a:lnTo>
                  <a:pt x="18414" y="1263491"/>
                </a:lnTo>
                <a:lnTo>
                  <a:pt x="40022" y="1303315"/>
                </a:lnTo>
                <a:lnTo>
                  <a:pt x="68643" y="1338008"/>
                </a:lnTo>
                <a:lnTo>
                  <a:pt x="103336" y="1366629"/>
                </a:lnTo>
                <a:lnTo>
                  <a:pt x="143160" y="1388236"/>
                </a:lnTo>
                <a:lnTo>
                  <a:pt x="187176" y="1401891"/>
                </a:lnTo>
                <a:lnTo>
                  <a:pt x="234441" y="1406652"/>
                </a:lnTo>
                <a:lnTo>
                  <a:pt x="8409686" y="1406652"/>
                </a:lnTo>
                <a:lnTo>
                  <a:pt x="8456951" y="1401891"/>
                </a:lnTo>
                <a:lnTo>
                  <a:pt x="8500967" y="1388236"/>
                </a:lnTo>
                <a:lnTo>
                  <a:pt x="8540791" y="1366629"/>
                </a:lnTo>
                <a:lnTo>
                  <a:pt x="8575484" y="1338008"/>
                </a:lnTo>
                <a:lnTo>
                  <a:pt x="8604105" y="1303315"/>
                </a:lnTo>
                <a:lnTo>
                  <a:pt x="8625713" y="1263491"/>
                </a:lnTo>
                <a:lnTo>
                  <a:pt x="8639367" y="1219475"/>
                </a:lnTo>
                <a:lnTo>
                  <a:pt x="8644128" y="1172210"/>
                </a:lnTo>
                <a:lnTo>
                  <a:pt x="8644128" y="234442"/>
                </a:lnTo>
                <a:lnTo>
                  <a:pt x="8639367" y="187176"/>
                </a:lnTo>
                <a:lnTo>
                  <a:pt x="8625713" y="143160"/>
                </a:lnTo>
                <a:lnTo>
                  <a:pt x="8604105" y="103336"/>
                </a:lnTo>
                <a:lnTo>
                  <a:pt x="8575484" y="68643"/>
                </a:lnTo>
                <a:lnTo>
                  <a:pt x="8540791" y="40022"/>
                </a:lnTo>
                <a:lnTo>
                  <a:pt x="8500967" y="18415"/>
                </a:lnTo>
                <a:lnTo>
                  <a:pt x="8456951" y="4760"/>
                </a:lnTo>
                <a:lnTo>
                  <a:pt x="8409686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453895" y="1996440"/>
            <a:ext cx="8644255" cy="1407160"/>
          </a:xfrm>
          <a:custGeom>
            <a:avLst/>
            <a:gdLst/>
            <a:ahLst/>
            <a:cxnLst/>
            <a:rect l="l" t="t" r="r" b="b"/>
            <a:pathLst>
              <a:path w="8644255" h="1407160">
                <a:moveTo>
                  <a:pt x="0" y="234442"/>
                </a:moveTo>
                <a:lnTo>
                  <a:pt x="4760" y="187176"/>
                </a:lnTo>
                <a:lnTo>
                  <a:pt x="18414" y="143160"/>
                </a:lnTo>
                <a:lnTo>
                  <a:pt x="40022" y="103336"/>
                </a:lnTo>
                <a:lnTo>
                  <a:pt x="68643" y="68643"/>
                </a:lnTo>
                <a:lnTo>
                  <a:pt x="103336" y="40022"/>
                </a:lnTo>
                <a:lnTo>
                  <a:pt x="143160" y="18414"/>
                </a:lnTo>
                <a:lnTo>
                  <a:pt x="187176" y="4760"/>
                </a:lnTo>
                <a:lnTo>
                  <a:pt x="234441" y="0"/>
                </a:lnTo>
                <a:lnTo>
                  <a:pt x="8409686" y="0"/>
                </a:lnTo>
                <a:lnTo>
                  <a:pt x="8456951" y="4760"/>
                </a:lnTo>
                <a:lnTo>
                  <a:pt x="8500967" y="18415"/>
                </a:lnTo>
                <a:lnTo>
                  <a:pt x="8540791" y="40022"/>
                </a:lnTo>
                <a:lnTo>
                  <a:pt x="8575484" y="68643"/>
                </a:lnTo>
                <a:lnTo>
                  <a:pt x="8604105" y="103336"/>
                </a:lnTo>
                <a:lnTo>
                  <a:pt x="8625713" y="143160"/>
                </a:lnTo>
                <a:lnTo>
                  <a:pt x="8639367" y="187176"/>
                </a:lnTo>
                <a:lnTo>
                  <a:pt x="8644128" y="234442"/>
                </a:lnTo>
                <a:lnTo>
                  <a:pt x="8644128" y="1172210"/>
                </a:lnTo>
                <a:lnTo>
                  <a:pt x="8639367" y="1219475"/>
                </a:lnTo>
                <a:lnTo>
                  <a:pt x="8625713" y="1263491"/>
                </a:lnTo>
                <a:lnTo>
                  <a:pt x="8604105" y="1303315"/>
                </a:lnTo>
                <a:lnTo>
                  <a:pt x="8575484" y="1338008"/>
                </a:lnTo>
                <a:lnTo>
                  <a:pt x="8540791" y="1366629"/>
                </a:lnTo>
                <a:lnTo>
                  <a:pt x="8500967" y="1388236"/>
                </a:lnTo>
                <a:lnTo>
                  <a:pt x="8456951" y="1401891"/>
                </a:lnTo>
                <a:lnTo>
                  <a:pt x="8409686" y="1406652"/>
                </a:lnTo>
                <a:lnTo>
                  <a:pt x="234441" y="1406652"/>
                </a:lnTo>
                <a:lnTo>
                  <a:pt x="187176" y="1401891"/>
                </a:lnTo>
                <a:lnTo>
                  <a:pt x="143160" y="1388236"/>
                </a:lnTo>
                <a:lnTo>
                  <a:pt x="103336" y="1366629"/>
                </a:lnTo>
                <a:lnTo>
                  <a:pt x="68643" y="1338008"/>
                </a:lnTo>
                <a:lnTo>
                  <a:pt x="40022" y="1303315"/>
                </a:lnTo>
                <a:lnTo>
                  <a:pt x="18414" y="1263491"/>
                </a:lnTo>
                <a:lnTo>
                  <a:pt x="4760" y="1219475"/>
                </a:lnTo>
                <a:lnTo>
                  <a:pt x="0" y="1172210"/>
                </a:lnTo>
                <a:lnTo>
                  <a:pt x="0" y="234442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019300"/>
            <a:ext cx="12192000" cy="410565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126483"/>
            <a:ext cx="12192000" cy="73151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612800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30477" y="771855"/>
            <a:ext cx="9131045" cy="9537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5411" y="2379421"/>
            <a:ext cx="8901176" cy="2621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90525" marR="5080">
              <a:lnSpc>
                <a:spcPts val="5190"/>
              </a:lnSpc>
              <a:spcBef>
                <a:spcPts val="750"/>
              </a:spcBef>
            </a:pPr>
            <a:r>
              <a:rPr spc="45" dirty="0"/>
              <a:t>SOSIALISASI</a:t>
            </a:r>
            <a:r>
              <a:rPr spc="-160" dirty="0"/>
              <a:t> </a:t>
            </a:r>
            <a:r>
              <a:rPr spc="375" dirty="0"/>
              <a:t>PENANGANAN  </a:t>
            </a:r>
            <a:r>
              <a:rPr spc="254" dirty="0"/>
              <a:t>BENTURAN</a:t>
            </a:r>
            <a:r>
              <a:rPr spc="-145" dirty="0"/>
              <a:t> </a:t>
            </a:r>
            <a:r>
              <a:rPr spc="225" dirty="0"/>
              <a:t>KEPENTINGAN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14599" y="3886200"/>
            <a:ext cx="7467601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400" spc="5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KANTOR BAHASA PROVINSI NUSA TENGGARA BARAT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400" spc="5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2021</a:t>
            </a:r>
            <a:endParaRPr sz="24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0160" marR="5080">
              <a:lnSpc>
                <a:spcPts val="3460"/>
              </a:lnSpc>
              <a:spcBef>
                <a:spcPts val="535"/>
              </a:spcBef>
            </a:pPr>
            <a:r>
              <a:rPr spc="185" dirty="0"/>
              <a:t>PENCEGAHAN</a:t>
            </a:r>
            <a:r>
              <a:rPr spc="-655" dirty="0"/>
              <a:t> </a:t>
            </a:r>
            <a:r>
              <a:rPr spc="35" dirty="0"/>
              <a:t>TERJADINYA </a:t>
            </a:r>
            <a:r>
              <a:rPr spc="170" dirty="0"/>
              <a:t>BENTURAN  </a:t>
            </a:r>
            <a:r>
              <a:rPr spc="155" dirty="0"/>
              <a:t>KEPENTINGAN</a:t>
            </a:r>
            <a:r>
              <a:rPr spc="-90" dirty="0"/>
              <a:t> </a:t>
            </a:r>
            <a:r>
              <a:rPr spc="-125" dirty="0"/>
              <a:t>(1)</a:t>
            </a:r>
          </a:p>
        </p:txBody>
      </p:sp>
      <p:sp>
        <p:nvSpPr>
          <p:cNvPr id="3" name="object 3"/>
          <p:cNvSpPr/>
          <p:nvPr/>
        </p:nvSpPr>
        <p:spPr>
          <a:xfrm>
            <a:off x="1449324" y="2427732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4547870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1"/>
                </a:lnTo>
                <a:lnTo>
                  <a:pt x="0" y="486409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1"/>
                </a:lnTo>
                <a:lnTo>
                  <a:pt x="4547870" y="583691"/>
                </a:lnTo>
                <a:lnTo>
                  <a:pt x="4585733" y="576046"/>
                </a:lnTo>
                <a:lnTo>
                  <a:pt x="4616656" y="555196"/>
                </a:lnTo>
                <a:lnTo>
                  <a:pt x="4637506" y="524273"/>
                </a:lnTo>
                <a:lnTo>
                  <a:pt x="4645152" y="486409"/>
                </a:lnTo>
                <a:lnTo>
                  <a:pt x="4645152" y="97281"/>
                </a:lnTo>
                <a:lnTo>
                  <a:pt x="4637506" y="59418"/>
                </a:lnTo>
                <a:lnTo>
                  <a:pt x="4616656" y="28495"/>
                </a:lnTo>
                <a:lnTo>
                  <a:pt x="4585733" y="7645"/>
                </a:lnTo>
                <a:lnTo>
                  <a:pt x="4547870" y="0"/>
                </a:lnTo>
                <a:close/>
              </a:path>
            </a:pathLst>
          </a:custGeom>
          <a:solidFill>
            <a:srgbClr val="576D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49324" y="2427732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0" y="97281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4547870" y="0"/>
                </a:lnTo>
                <a:lnTo>
                  <a:pt x="4585733" y="7645"/>
                </a:lnTo>
                <a:lnTo>
                  <a:pt x="4616656" y="28495"/>
                </a:lnTo>
                <a:lnTo>
                  <a:pt x="4637506" y="59418"/>
                </a:lnTo>
                <a:lnTo>
                  <a:pt x="4645152" y="97281"/>
                </a:lnTo>
                <a:lnTo>
                  <a:pt x="4645152" y="486409"/>
                </a:lnTo>
                <a:lnTo>
                  <a:pt x="4637506" y="524273"/>
                </a:lnTo>
                <a:lnTo>
                  <a:pt x="4616656" y="555196"/>
                </a:lnTo>
                <a:lnTo>
                  <a:pt x="4585733" y="576046"/>
                </a:lnTo>
                <a:lnTo>
                  <a:pt x="4547870" y="583691"/>
                </a:lnTo>
                <a:lnTo>
                  <a:pt x="97281" y="583691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09"/>
                </a:lnTo>
                <a:lnTo>
                  <a:pt x="0" y="97281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6982" y="2536317"/>
            <a:ext cx="4178300" cy="3384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140"/>
              </a:lnSpc>
              <a:spcBef>
                <a:spcPts val="290"/>
              </a:spcBef>
            </a:pPr>
            <a:r>
              <a:rPr sz="1100" spc="-45" dirty="0">
                <a:solidFill>
                  <a:srgbClr val="FFFFFF"/>
                </a:solidFill>
                <a:latin typeface="Trebuchet MS"/>
                <a:cs typeface="Trebuchet MS"/>
              </a:rPr>
              <a:t>Ikut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100" spc="-30" dirty="0">
                <a:solidFill>
                  <a:srgbClr val="FFFFFF"/>
                </a:solidFill>
                <a:latin typeface="Trebuchet MS"/>
                <a:cs typeface="Trebuchet MS"/>
              </a:rPr>
              <a:t>proses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pengambilan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100" spc="-90" dirty="0">
                <a:solidFill>
                  <a:srgbClr val="FFFFFF"/>
                </a:solidFill>
                <a:latin typeface="Trebuchet MS"/>
                <a:cs typeface="Trebuchet MS"/>
              </a:rPr>
              <a:t>apabila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terdapat </a:t>
            </a:r>
            <a:r>
              <a:rPr sz="1100" spc="-50" dirty="0">
                <a:solidFill>
                  <a:srgbClr val="FFFFFF"/>
                </a:solidFill>
                <a:latin typeface="Trebuchet MS"/>
                <a:cs typeface="Trebuchet MS"/>
              </a:rPr>
              <a:t>potensi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adanya 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benturan</a:t>
            </a:r>
            <a:r>
              <a:rPr sz="11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kepentingan;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49324" y="3043427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4547870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2"/>
                </a:lnTo>
                <a:lnTo>
                  <a:pt x="0" y="486410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2"/>
                </a:lnTo>
                <a:lnTo>
                  <a:pt x="4547870" y="583692"/>
                </a:lnTo>
                <a:lnTo>
                  <a:pt x="4585733" y="576046"/>
                </a:lnTo>
                <a:lnTo>
                  <a:pt x="4616656" y="555196"/>
                </a:lnTo>
                <a:lnTo>
                  <a:pt x="4637506" y="524273"/>
                </a:lnTo>
                <a:lnTo>
                  <a:pt x="4645152" y="486410"/>
                </a:lnTo>
                <a:lnTo>
                  <a:pt x="4645152" y="97282"/>
                </a:lnTo>
                <a:lnTo>
                  <a:pt x="4637506" y="59418"/>
                </a:lnTo>
                <a:lnTo>
                  <a:pt x="4616656" y="28495"/>
                </a:lnTo>
                <a:lnTo>
                  <a:pt x="4585733" y="7645"/>
                </a:lnTo>
                <a:lnTo>
                  <a:pt x="4547870" y="0"/>
                </a:lnTo>
                <a:close/>
              </a:path>
            </a:pathLst>
          </a:custGeom>
          <a:solidFill>
            <a:srgbClr val="5C79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49324" y="3043427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0" y="97282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4547870" y="0"/>
                </a:lnTo>
                <a:lnTo>
                  <a:pt x="4585733" y="7645"/>
                </a:lnTo>
                <a:lnTo>
                  <a:pt x="4616656" y="28495"/>
                </a:lnTo>
                <a:lnTo>
                  <a:pt x="4637506" y="59418"/>
                </a:lnTo>
                <a:lnTo>
                  <a:pt x="4645152" y="97282"/>
                </a:lnTo>
                <a:lnTo>
                  <a:pt x="4645152" y="486410"/>
                </a:lnTo>
                <a:lnTo>
                  <a:pt x="4637506" y="524273"/>
                </a:lnTo>
                <a:lnTo>
                  <a:pt x="4616656" y="555196"/>
                </a:lnTo>
                <a:lnTo>
                  <a:pt x="4585733" y="576046"/>
                </a:lnTo>
                <a:lnTo>
                  <a:pt x="4547870" y="583692"/>
                </a:lnTo>
                <a:lnTo>
                  <a:pt x="97281" y="583692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10"/>
                </a:lnTo>
                <a:lnTo>
                  <a:pt x="0" y="97282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06982" y="3079242"/>
            <a:ext cx="4465955" cy="48514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>
              <a:lnSpc>
                <a:spcPct val="86800"/>
              </a:lnSpc>
              <a:spcBef>
                <a:spcPts val="275"/>
              </a:spcBef>
            </a:pP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Memanfaatkan </a:t>
            </a:r>
            <a:r>
              <a:rPr sz="1100" spc="-100" dirty="0">
                <a:solidFill>
                  <a:srgbClr val="FFFFFF"/>
                </a:solidFill>
                <a:latin typeface="Trebuchet MS"/>
                <a:cs typeface="Trebuchet MS"/>
              </a:rPr>
              <a:t>jabatan </a:t>
            </a:r>
            <a:r>
              <a:rPr sz="1100" spc="-50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memberikan perlakuan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istimewa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kepada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keluarga,  kerabat, </a:t>
            </a:r>
            <a:r>
              <a:rPr sz="1100" spc="-40" dirty="0">
                <a:solidFill>
                  <a:srgbClr val="FFFFFF"/>
                </a:solidFill>
                <a:latin typeface="Trebuchet MS"/>
                <a:cs typeface="Trebuchet MS"/>
              </a:rPr>
              <a:t>kelompok </a:t>
            </a:r>
            <a:r>
              <a:rPr sz="1100" spc="-105" dirty="0">
                <a:solidFill>
                  <a:srgbClr val="FFFFFF"/>
                </a:solidFill>
                <a:latin typeface="Trebuchet MS"/>
                <a:cs typeface="Trebuchet MS"/>
              </a:rPr>
              <a:t>dan/atau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lain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atas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beban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daftar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isian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pelaksanaan 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anggaran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(dipa) </a:t>
            </a:r>
            <a:r>
              <a:rPr lang="en-US" sz="11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1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1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1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49324" y="3659123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4547870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1"/>
                </a:lnTo>
                <a:lnTo>
                  <a:pt x="0" y="486409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2"/>
                </a:lnTo>
                <a:lnTo>
                  <a:pt x="4547870" y="583692"/>
                </a:lnTo>
                <a:lnTo>
                  <a:pt x="4585733" y="576046"/>
                </a:lnTo>
                <a:lnTo>
                  <a:pt x="4616656" y="555196"/>
                </a:lnTo>
                <a:lnTo>
                  <a:pt x="4637506" y="524273"/>
                </a:lnTo>
                <a:lnTo>
                  <a:pt x="4645152" y="486409"/>
                </a:lnTo>
                <a:lnTo>
                  <a:pt x="4645152" y="97281"/>
                </a:lnTo>
                <a:lnTo>
                  <a:pt x="4637506" y="59418"/>
                </a:lnTo>
                <a:lnTo>
                  <a:pt x="4616656" y="28495"/>
                </a:lnTo>
                <a:lnTo>
                  <a:pt x="4585733" y="7645"/>
                </a:lnTo>
                <a:lnTo>
                  <a:pt x="4547870" y="0"/>
                </a:lnTo>
                <a:close/>
              </a:path>
            </a:pathLst>
          </a:custGeom>
          <a:solidFill>
            <a:srgbClr val="5F8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9324" y="3659123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0" y="97281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4547870" y="0"/>
                </a:lnTo>
                <a:lnTo>
                  <a:pt x="4585733" y="7645"/>
                </a:lnTo>
                <a:lnTo>
                  <a:pt x="4616656" y="28495"/>
                </a:lnTo>
                <a:lnTo>
                  <a:pt x="4637506" y="59418"/>
                </a:lnTo>
                <a:lnTo>
                  <a:pt x="4645152" y="97281"/>
                </a:lnTo>
                <a:lnTo>
                  <a:pt x="4645152" y="486409"/>
                </a:lnTo>
                <a:lnTo>
                  <a:pt x="4637506" y="524273"/>
                </a:lnTo>
                <a:lnTo>
                  <a:pt x="4616656" y="555196"/>
                </a:lnTo>
                <a:lnTo>
                  <a:pt x="4585733" y="576046"/>
                </a:lnTo>
                <a:lnTo>
                  <a:pt x="4547870" y="583692"/>
                </a:lnTo>
                <a:lnTo>
                  <a:pt x="97281" y="583692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09"/>
                </a:lnTo>
                <a:lnTo>
                  <a:pt x="0" y="97281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06982" y="3767404"/>
            <a:ext cx="4113529" cy="3397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30"/>
              </a:lnSpc>
              <a:spcBef>
                <a:spcPts val="105"/>
              </a:spcBef>
            </a:pP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Memegang </a:t>
            </a:r>
            <a:r>
              <a:rPr sz="1100" spc="-100" dirty="0">
                <a:solidFill>
                  <a:srgbClr val="FFFFFF"/>
                </a:solidFill>
                <a:latin typeface="Trebuchet MS"/>
                <a:cs typeface="Trebuchet MS"/>
              </a:rPr>
              <a:t>jabatan</a:t>
            </a:r>
            <a:r>
              <a:rPr sz="1100" spc="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lain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patut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diduga memiliki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kepentingan,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ts val="1230"/>
              </a:lnSpc>
            </a:pP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kecuali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sesuai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ketentuan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peraturan</a:t>
            </a:r>
            <a:r>
              <a:rPr sz="1100" spc="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perundangundangan;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49324" y="4274820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4547870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1"/>
                </a:lnTo>
                <a:lnTo>
                  <a:pt x="0" y="486409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1"/>
                </a:lnTo>
                <a:lnTo>
                  <a:pt x="4547870" y="583691"/>
                </a:lnTo>
                <a:lnTo>
                  <a:pt x="4585733" y="576046"/>
                </a:lnTo>
                <a:lnTo>
                  <a:pt x="4616656" y="555196"/>
                </a:lnTo>
                <a:lnTo>
                  <a:pt x="4637506" y="524273"/>
                </a:lnTo>
                <a:lnTo>
                  <a:pt x="4645152" y="486409"/>
                </a:lnTo>
                <a:lnTo>
                  <a:pt x="4645152" y="97281"/>
                </a:lnTo>
                <a:lnTo>
                  <a:pt x="4637506" y="59418"/>
                </a:lnTo>
                <a:lnTo>
                  <a:pt x="4616656" y="28495"/>
                </a:lnTo>
                <a:lnTo>
                  <a:pt x="4585733" y="7645"/>
                </a:lnTo>
                <a:lnTo>
                  <a:pt x="4547870" y="0"/>
                </a:lnTo>
                <a:close/>
              </a:path>
            </a:pathLst>
          </a:custGeom>
          <a:solidFill>
            <a:srgbClr val="638A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49324" y="4274820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0" y="97281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4547870" y="0"/>
                </a:lnTo>
                <a:lnTo>
                  <a:pt x="4585733" y="7645"/>
                </a:lnTo>
                <a:lnTo>
                  <a:pt x="4616656" y="28495"/>
                </a:lnTo>
                <a:lnTo>
                  <a:pt x="4637506" y="59418"/>
                </a:lnTo>
                <a:lnTo>
                  <a:pt x="4645152" y="97281"/>
                </a:lnTo>
                <a:lnTo>
                  <a:pt x="4645152" y="486409"/>
                </a:lnTo>
                <a:lnTo>
                  <a:pt x="4637506" y="524273"/>
                </a:lnTo>
                <a:lnTo>
                  <a:pt x="4616656" y="555196"/>
                </a:lnTo>
                <a:lnTo>
                  <a:pt x="4585733" y="576046"/>
                </a:lnTo>
                <a:lnTo>
                  <a:pt x="4547870" y="583691"/>
                </a:lnTo>
                <a:lnTo>
                  <a:pt x="97281" y="583691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09"/>
                </a:lnTo>
                <a:lnTo>
                  <a:pt x="0" y="97281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06982" y="4383785"/>
            <a:ext cx="4194810" cy="3384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140"/>
              </a:lnSpc>
              <a:spcBef>
                <a:spcPts val="290"/>
              </a:spcBef>
            </a:pPr>
            <a:r>
              <a:rPr sz="1100" spc="-5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transaksi </a:t>
            </a:r>
            <a:r>
              <a:rPr sz="1100" spc="-105" dirty="0">
                <a:solidFill>
                  <a:srgbClr val="FFFFFF"/>
                </a:solidFill>
                <a:latin typeface="Trebuchet MS"/>
                <a:cs typeface="Trebuchet MS"/>
              </a:rPr>
              <a:t>dan/atau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menggunakan </a:t>
            </a:r>
            <a:r>
              <a:rPr sz="1100" spc="-90" dirty="0">
                <a:solidFill>
                  <a:srgbClr val="FFFFFF"/>
                </a:solidFill>
                <a:latin typeface="Trebuchet MS"/>
                <a:cs typeface="Trebuchet MS"/>
              </a:rPr>
              <a:t>harta/aset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barang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milik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negara  </a:t>
            </a:r>
            <a:r>
              <a:rPr sz="1100" spc="-50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pribadi,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keluarga </a:t>
            </a:r>
            <a:r>
              <a:rPr sz="1100" spc="-90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100" spc="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golongan;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449324" y="4890515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4547870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1"/>
                </a:lnTo>
                <a:lnTo>
                  <a:pt x="0" y="486409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1"/>
                </a:lnTo>
                <a:lnTo>
                  <a:pt x="4547870" y="583691"/>
                </a:lnTo>
                <a:lnTo>
                  <a:pt x="4585733" y="576046"/>
                </a:lnTo>
                <a:lnTo>
                  <a:pt x="4616656" y="555196"/>
                </a:lnTo>
                <a:lnTo>
                  <a:pt x="4637506" y="524273"/>
                </a:lnTo>
                <a:lnTo>
                  <a:pt x="4645152" y="486409"/>
                </a:lnTo>
                <a:lnTo>
                  <a:pt x="4645152" y="97281"/>
                </a:lnTo>
                <a:lnTo>
                  <a:pt x="4637506" y="59418"/>
                </a:lnTo>
                <a:lnTo>
                  <a:pt x="4616656" y="28495"/>
                </a:lnTo>
                <a:lnTo>
                  <a:pt x="4585733" y="7645"/>
                </a:lnTo>
                <a:lnTo>
                  <a:pt x="4547870" y="0"/>
                </a:lnTo>
                <a:close/>
              </a:path>
            </a:pathLst>
          </a:custGeom>
          <a:solidFill>
            <a:srgbClr val="689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49324" y="4890515"/>
            <a:ext cx="4645660" cy="584200"/>
          </a:xfrm>
          <a:custGeom>
            <a:avLst/>
            <a:gdLst/>
            <a:ahLst/>
            <a:cxnLst/>
            <a:rect l="l" t="t" r="r" b="b"/>
            <a:pathLst>
              <a:path w="4645660" h="584200">
                <a:moveTo>
                  <a:pt x="0" y="97281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4547870" y="0"/>
                </a:lnTo>
                <a:lnTo>
                  <a:pt x="4585733" y="7645"/>
                </a:lnTo>
                <a:lnTo>
                  <a:pt x="4616656" y="28495"/>
                </a:lnTo>
                <a:lnTo>
                  <a:pt x="4637506" y="59418"/>
                </a:lnTo>
                <a:lnTo>
                  <a:pt x="4645152" y="97281"/>
                </a:lnTo>
                <a:lnTo>
                  <a:pt x="4645152" y="486409"/>
                </a:lnTo>
                <a:lnTo>
                  <a:pt x="4637506" y="524273"/>
                </a:lnTo>
                <a:lnTo>
                  <a:pt x="4616656" y="555196"/>
                </a:lnTo>
                <a:lnTo>
                  <a:pt x="4585733" y="576046"/>
                </a:lnTo>
                <a:lnTo>
                  <a:pt x="4547870" y="583691"/>
                </a:lnTo>
                <a:lnTo>
                  <a:pt x="97281" y="583691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09"/>
                </a:lnTo>
                <a:lnTo>
                  <a:pt x="0" y="97281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06982" y="4926584"/>
            <a:ext cx="4314825" cy="48514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>
              <a:lnSpc>
                <a:spcPct val="86800"/>
              </a:lnSpc>
              <a:spcBef>
                <a:spcPts val="275"/>
              </a:spcBef>
            </a:pP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Menerima,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memberi,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menjanjikan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hadiah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(cinderamata) </a:t>
            </a:r>
            <a:r>
              <a:rPr sz="1100" spc="-105" dirty="0">
                <a:solidFill>
                  <a:srgbClr val="FFFFFF"/>
                </a:solidFill>
                <a:latin typeface="Trebuchet MS"/>
                <a:cs typeface="Trebuchet MS"/>
              </a:rPr>
              <a:t>dan/atau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hiburan 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(entertainment)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100" spc="-55" dirty="0">
                <a:solidFill>
                  <a:srgbClr val="FFFFFF"/>
                </a:solidFill>
                <a:latin typeface="Trebuchet MS"/>
                <a:cs typeface="Trebuchet MS"/>
              </a:rPr>
              <a:t>bentuk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apapun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berkaitan </a:t>
            </a:r>
            <a:r>
              <a:rPr sz="1100" spc="-70" dirty="0">
                <a:solidFill>
                  <a:srgbClr val="FFFFFF"/>
                </a:solidFill>
                <a:latin typeface="Trebuchet MS"/>
                <a:cs typeface="Trebuchet MS"/>
              </a:rPr>
              <a:t>dengan kedudukannya,  </a:t>
            </a:r>
            <a:r>
              <a:rPr sz="1100" spc="-55" dirty="0">
                <a:solidFill>
                  <a:srgbClr val="FFFFFF"/>
                </a:solidFill>
                <a:latin typeface="Trebuchet MS"/>
                <a:cs typeface="Trebuchet MS"/>
              </a:rPr>
              <a:t>termasuk</a:t>
            </a:r>
            <a:r>
              <a:rPr sz="11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dalam</a:t>
            </a:r>
            <a:r>
              <a:rPr sz="11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65" dirty="0">
                <a:solidFill>
                  <a:srgbClr val="FFFFFF"/>
                </a:solidFill>
                <a:latin typeface="Trebuchet MS"/>
                <a:cs typeface="Trebuchet MS"/>
              </a:rPr>
              <a:t>rangka</a:t>
            </a:r>
            <a:r>
              <a:rPr sz="11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60" dirty="0">
                <a:solidFill>
                  <a:srgbClr val="FFFFFF"/>
                </a:solidFill>
                <a:latin typeface="Trebuchet MS"/>
                <a:cs typeface="Trebuchet MS"/>
              </a:rPr>
              <a:t>hari</a:t>
            </a:r>
            <a:r>
              <a:rPr sz="11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75" dirty="0">
                <a:solidFill>
                  <a:srgbClr val="FFFFFF"/>
                </a:solidFill>
                <a:latin typeface="Trebuchet MS"/>
                <a:cs typeface="Trebuchet MS"/>
              </a:rPr>
              <a:t>raya</a:t>
            </a:r>
            <a:r>
              <a:rPr sz="11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85" dirty="0">
                <a:solidFill>
                  <a:srgbClr val="FFFFFF"/>
                </a:solidFill>
                <a:latin typeface="Trebuchet MS"/>
                <a:cs typeface="Trebuchet MS"/>
              </a:rPr>
              <a:t>keagamaan</a:t>
            </a:r>
            <a:r>
              <a:rPr sz="11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90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1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80" dirty="0">
                <a:solidFill>
                  <a:srgbClr val="FFFFFF"/>
                </a:solidFill>
                <a:latin typeface="Trebuchet MS"/>
                <a:cs typeface="Trebuchet MS"/>
              </a:rPr>
              <a:t>acara</a:t>
            </a:r>
            <a:r>
              <a:rPr sz="11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spc="-95" dirty="0">
                <a:solidFill>
                  <a:srgbClr val="FFFFFF"/>
                </a:solidFill>
                <a:latin typeface="Trebuchet MS"/>
                <a:cs typeface="Trebuchet MS"/>
              </a:rPr>
              <a:t>lainnya;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414515" y="2423160"/>
            <a:ext cx="4645660" cy="631190"/>
          </a:xfrm>
          <a:custGeom>
            <a:avLst/>
            <a:gdLst/>
            <a:ahLst/>
            <a:cxnLst/>
            <a:rect l="l" t="t" r="r" b="b"/>
            <a:pathLst>
              <a:path w="4645659" h="631189">
                <a:moveTo>
                  <a:pt x="4539995" y="0"/>
                </a:moveTo>
                <a:lnTo>
                  <a:pt x="105156" y="0"/>
                </a:lnTo>
                <a:lnTo>
                  <a:pt x="64240" y="8268"/>
                </a:lnTo>
                <a:lnTo>
                  <a:pt x="30813" y="30813"/>
                </a:lnTo>
                <a:lnTo>
                  <a:pt x="8268" y="64240"/>
                </a:lnTo>
                <a:lnTo>
                  <a:pt x="0" y="105155"/>
                </a:lnTo>
                <a:lnTo>
                  <a:pt x="0" y="525779"/>
                </a:lnTo>
                <a:lnTo>
                  <a:pt x="8268" y="566695"/>
                </a:lnTo>
                <a:lnTo>
                  <a:pt x="30813" y="600122"/>
                </a:lnTo>
                <a:lnTo>
                  <a:pt x="64240" y="622667"/>
                </a:lnTo>
                <a:lnTo>
                  <a:pt x="105156" y="630936"/>
                </a:lnTo>
                <a:lnTo>
                  <a:pt x="4539995" y="630936"/>
                </a:lnTo>
                <a:lnTo>
                  <a:pt x="4580911" y="622667"/>
                </a:lnTo>
                <a:lnTo>
                  <a:pt x="4614338" y="600122"/>
                </a:lnTo>
                <a:lnTo>
                  <a:pt x="4636883" y="566695"/>
                </a:lnTo>
                <a:lnTo>
                  <a:pt x="4645152" y="525779"/>
                </a:lnTo>
                <a:lnTo>
                  <a:pt x="4645152" y="105155"/>
                </a:lnTo>
                <a:lnTo>
                  <a:pt x="4636883" y="64240"/>
                </a:lnTo>
                <a:lnTo>
                  <a:pt x="4614338" y="30813"/>
                </a:lnTo>
                <a:lnTo>
                  <a:pt x="4580911" y="8268"/>
                </a:lnTo>
                <a:lnTo>
                  <a:pt x="4539995" y="0"/>
                </a:lnTo>
                <a:close/>
              </a:path>
            </a:pathLst>
          </a:custGeom>
          <a:solidFill>
            <a:srgbClr val="576D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14515" y="2423160"/>
            <a:ext cx="4645660" cy="631190"/>
          </a:xfrm>
          <a:custGeom>
            <a:avLst/>
            <a:gdLst/>
            <a:ahLst/>
            <a:cxnLst/>
            <a:rect l="l" t="t" r="r" b="b"/>
            <a:pathLst>
              <a:path w="4645659" h="631189">
                <a:moveTo>
                  <a:pt x="0" y="105155"/>
                </a:moveTo>
                <a:lnTo>
                  <a:pt x="8268" y="64240"/>
                </a:lnTo>
                <a:lnTo>
                  <a:pt x="30813" y="30813"/>
                </a:lnTo>
                <a:lnTo>
                  <a:pt x="64240" y="8268"/>
                </a:lnTo>
                <a:lnTo>
                  <a:pt x="105156" y="0"/>
                </a:lnTo>
                <a:lnTo>
                  <a:pt x="4539995" y="0"/>
                </a:lnTo>
                <a:lnTo>
                  <a:pt x="4580911" y="8268"/>
                </a:lnTo>
                <a:lnTo>
                  <a:pt x="4614338" y="30813"/>
                </a:lnTo>
                <a:lnTo>
                  <a:pt x="4636883" y="64240"/>
                </a:lnTo>
                <a:lnTo>
                  <a:pt x="4645152" y="105155"/>
                </a:lnTo>
                <a:lnTo>
                  <a:pt x="4645152" y="525779"/>
                </a:lnTo>
                <a:lnTo>
                  <a:pt x="4636883" y="566695"/>
                </a:lnTo>
                <a:lnTo>
                  <a:pt x="4614338" y="600122"/>
                </a:lnTo>
                <a:lnTo>
                  <a:pt x="4580911" y="622667"/>
                </a:lnTo>
                <a:lnTo>
                  <a:pt x="4539995" y="630936"/>
                </a:lnTo>
                <a:lnTo>
                  <a:pt x="105156" y="630936"/>
                </a:lnTo>
                <a:lnTo>
                  <a:pt x="64240" y="622667"/>
                </a:lnTo>
                <a:lnTo>
                  <a:pt x="30813" y="600122"/>
                </a:lnTo>
                <a:lnTo>
                  <a:pt x="8268" y="566695"/>
                </a:lnTo>
                <a:lnTo>
                  <a:pt x="0" y="525779"/>
                </a:lnTo>
                <a:lnTo>
                  <a:pt x="0" y="105155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478270" y="2458973"/>
            <a:ext cx="4307205" cy="51860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87100"/>
              </a:lnSpc>
              <a:spcBef>
                <a:spcPts val="285"/>
              </a:spcBef>
            </a:pP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Mengizinkan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mitra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usaha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ketiga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memberikan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sesuatu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bentuk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apapun kepada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414515" y="3089148"/>
            <a:ext cx="4645660" cy="631190"/>
          </a:xfrm>
          <a:custGeom>
            <a:avLst/>
            <a:gdLst/>
            <a:ahLst/>
            <a:cxnLst/>
            <a:rect l="l" t="t" r="r" b="b"/>
            <a:pathLst>
              <a:path w="4645659" h="631189">
                <a:moveTo>
                  <a:pt x="4539995" y="0"/>
                </a:moveTo>
                <a:lnTo>
                  <a:pt x="105156" y="0"/>
                </a:lnTo>
                <a:lnTo>
                  <a:pt x="64240" y="8268"/>
                </a:lnTo>
                <a:lnTo>
                  <a:pt x="30813" y="30813"/>
                </a:lnTo>
                <a:lnTo>
                  <a:pt x="8268" y="64240"/>
                </a:lnTo>
                <a:lnTo>
                  <a:pt x="0" y="105155"/>
                </a:lnTo>
                <a:lnTo>
                  <a:pt x="0" y="525779"/>
                </a:lnTo>
                <a:lnTo>
                  <a:pt x="8268" y="566695"/>
                </a:lnTo>
                <a:lnTo>
                  <a:pt x="30813" y="600122"/>
                </a:lnTo>
                <a:lnTo>
                  <a:pt x="64240" y="622667"/>
                </a:lnTo>
                <a:lnTo>
                  <a:pt x="105156" y="630935"/>
                </a:lnTo>
                <a:lnTo>
                  <a:pt x="4539995" y="630935"/>
                </a:lnTo>
                <a:lnTo>
                  <a:pt x="4580911" y="622667"/>
                </a:lnTo>
                <a:lnTo>
                  <a:pt x="4614338" y="600122"/>
                </a:lnTo>
                <a:lnTo>
                  <a:pt x="4636883" y="566695"/>
                </a:lnTo>
                <a:lnTo>
                  <a:pt x="4645152" y="525779"/>
                </a:lnTo>
                <a:lnTo>
                  <a:pt x="4645152" y="105155"/>
                </a:lnTo>
                <a:lnTo>
                  <a:pt x="4636883" y="64240"/>
                </a:lnTo>
                <a:lnTo>
                  <a:pt x="4614338" y="30813"/>
                </a:lnTo>
                <a:lnTo>
                  <a:pt x="4580911" y="8268"/>
                </a:lnTo>
                <a:lnTo>
                  <a:pt x="4539995" y="0"/>
                </a:lnTo>
                <a:close/>
              </a:path>
            </a:pathLst>
          </a:custGeom>
          <a:solidFill>
            <a:srgbClr val="5D7B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14515" y="3089148"/>
            <a:ext cx="4645660" cy="631190"/>
          </a:xfrm>
          <a:custGeom>
            <a:avLst/>
            <a:gdLst/>
            <a:ahLst/>
            <a:cxnLst/>
            <a:rect l="l" t="t" r="r" b="b"/>
            <a:pathLst>
              <a:path w="4645659" h="631189">
                <a:moveTo>
                  <a:pt x="0" y="105155"/>
                </a:moveTo>
                <a:lnTo>
                  <a:pt x="8268" y="64240"/>
                </a:lnTo>
                <a:lnTo>
                  <a:pt x="30813" y="30813"/>
                </a:lnTo>
                <a:lnTo>
                  <a:pt x="64240" y="8268"/>
                </a:lnTo>
                <a:lnTo>
                  <a:pt x="105156" y="0"/>
                </a:lnTo>
                <a:lnTo>
                  <a:pt x="4539995" y="0"/>
                </a:lnTo>
                <a:lnTo>
                  <a:pt x="4580911" y="8268"/>
                </a:lnTo>
                <a:lnTo>
                  <a:pt x="4614338" y="30813"/>
                </a:lnTo>
                <a:lnTo>
                  <a:pt x="4636883" y="64240"/>
                </a:lnTo>
                <a:lnTo>
                  <a:pt x="4645152" y="105155"/>
                </a:lnTo>
                <a:lnTo>
                  <a:pt x="4645152" y="525779"/>
                </a:lnTo>
                <a:lnTo>
                  <a:pt x="4636883" y="566695"/>
                </a:lnTo>
                <a:lnTo>
                  <a:pt x="4614338" y="600122"/>
                </a:lnTo>
                <a:lnTo>
                  <a:pt x="4580911" y="622667"/>
                </a:lnTo>
                <a:lnTo>
                  <a:pt x="4539995" y="630935"/>
                </a:lnTo>
                <a:lnTo>
                  <a:pt x="105156" y="630935"/>
                </a:lnTo>
                <a:lnTo>
                  <a:pt x="64240" y="622667"/>
                </a:lnTo>
                <a:lnTo>
                  <a:pt x="30813" y="600122"/>
                </a:lnTo>
                <a:lnTo>
                  <a:pt x="8268" y="566695"/>
                </a:lnTo>
                <a:lnTo>
                  <a:pt x="0" y="525779"/>
                </a:lnTo>
                <a:lnTo>
                  <a:pt x="0" y="105155"/>
                </a:lnTo>
                <a:close/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78270" y="3125470"/>
            <a:ext cx="4445000" cy="52705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87100"/>
              </a:lnSpc>
              <a:spcBef>
                <a:spcPts val="285"/>
              </a:spcBef>
            </a:pPr>
            <a:r>
              <a:rPr sz="1200" spc="-50" dirty="0">
                <a:solidFill>
                  <a:srgbClr val="FFFFFF"/>
                </a:solidFill>
                <a:latin typeface="Trebuchet MS"/>
                <a:cs typeface="Trebuchet MS"/>
              </a:rPr>
              <a:t>Menerima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refund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keuntungan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pribadi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lainnya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melebihi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dan/atau 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bukan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haknya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manapun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rangka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kedinasan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hal-hal  yang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menimbulkan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potensi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benturan</a:t>
            </a:r>
            <a:r>
              <a:rPr sz="1200" spc="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kepentingan;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414515" y="3755135"/>
            <a:ext cx="4645660" cy="632460"/>
          </a:xfrm>
          <a:custGeom>
            <a:avLst/>
            <a:gdLst/>
            <a:ahLst/>
            <a:cxnLst/>
            <a:rect l="l" t="t" r="r" b="b"/>
            <a:pathLst>
              <a:path w="4645659" h="632460">
                <a:moveTo>
                  <a:pt x="4539742" y="0"/>
                </a:moveTo>
                <a:lnTo>
                  <a:pt x="105410" y="0"/>
                </a:lnTo>
                <a:lnTo>
                  <a:pt x="64400" y="8290"/>
                </a:lnTo>
                <a:lnTo>
                  <a:pt x="30892" y="30892"/>
                </a:lnTo>
                <a:lnTo>
                  <a:pt x="8290" y="64400"/>
                </a:lnTo>
                <a:lnTo>
                  <a:pt x="0" y="105409"/>
                </a:lnTo>
                <a:lnTo>
                  <a:pt x="0" y="527050"/>
                </a:lnTo>
                <a:lnTo>
                  <a:pt x="8290" y="568059"/>
                </a:lnTo>
                <a:lnTo>
                  <a:pt x="30892" y="601567"/>
                </a:lnTo>
                <a:lnTo>
                  <a:pt x="64400" y="624169"/>
                </a:lnTo>
                <a:lnTo>
                  <a:pt x="105410" y="632459"/>
                </a:lnTo>
                <a:lnTo>
                  <a:pt x="4539742" y="632459"/>
                </a:lnTo>
                <a:lnTo>
                  <a:pt x="4580751" y="624169"/>
                </a:lnTo>
                <a:lnTo>
                  <a:pt x="4614259" y="601567"/>
                </a:lnTo>
                <a:lnTo>
                  <a:pt x="4636861" y="568059"/>
                </a:lnTo>
                <a:lnTo>
                  <a:pt x="4645152" y="527050"/>
                </a:lnTo>
                <a:lnTo>
                  <a:pt x="4645152" y="105409"/>
                </a:lnTo>
                <a:lnTo>
                  <a:pt x="4636861" y="64400"/>
                </a:lnTo>
                <a:lnTo>
                  <a:pt x="4614259" y="30892"/>
                </a:lnTo>
                <a:lnTo>
                  <a:pt x="4580751" y="8290"/>
                </a:lnTo>
                <a:lnTo>
                  <a:pt x="4539742" y="0"/>
                </a:lnTo>
                <a:close/>
              </a:path>
            </a:pathLst>
          </a:custGeom>
          <a:solidFill>
            <a:srgbClr val="6287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414515" y="3755135"/>
            <a:ext cx="4645660" cy="632460"/>
          </a:xfrm>
          <a:custGeom>
            <a:avLst/>
            <a:gdLst/>
            <a:ahLst/>
            <a:cxnLst/>
            <a:rect l="l" t="t" r="r" b="b"/>
            <a:pathLst>
              <a:path w="4645659" h="632460">
                <a:moveTo>
                  <a:pt x="0" y="105409"/>
                </a:moveTo>
                <a:lnTo>
                  <a:pt x="8290" y="64400"/>
                </a:lnTo>
                <a:lnTo>
                  <a:pt x="30892" y="30892"/>
                </a:lnTo>
                <a:lnTo>
                  <a:pt x="64400" y="8290"/>
                </a:lnTo>
                <a:lnTo>
                  <a:pt x="105410" y="0"/>
                </a:lnTo>
                <a:lnTo>
                  <a:pt x="4539742" y="0"/>
                </a:lnTo>
                <a:lnTo>
                  <a:pt x="4580751" y="8290"/>
                </a:lnTo>
                <a:lnTo>
                  <a:pt x="4614259" y="30892"/>
                </a:lnTo>
                <a:lnTo>
                  <a:pt x="4636861" y="64400"/>
                </a:lnTo>
                <a:lnTo>
                  <a:pt x="4645152" y="105409"/>
                </a:lnTo>
                <a:lnTo>
                  <a:pt x="4645152" y="527050"/>
                </a:lnTo>
                <a:lnTo>
                  <a:pt x="4636861" y="568059"/>
                </a:lnTo>
                <a:lnTo>
                  <a:pt x="4614259" y="601567"/>
                </a:lnTo>
                <a:lnTo>
                  <a:pt x="4580751" y="624169"/>
                </a:lnTo>
                <a:lnTo>
                  <a:pt x="4539742" y="632459"/>
                </a:lnTo>
                <a:lnTo>
                  <a:pt x="105410" y="632459"/>
                </a:lnTo>
                <a:lnTo>
                  <a:pt x="64400" y="624169"/>
                </a:lnTo>
                <a:lnTo>
                  <a:pt x="30892" y="601567"/>
                </a:lnTo>
                <a:lnTo>
                  <a:pt x="8290" y="568059"/>
                </a:lnTo>
                <a:lnTo>
                  <a:pt x="0" y="527050"/>
                </a:lnTo>
                <a:lnTo>
                  <a:pt x="0" y="105409"/>
                </a:lnTo>
                <a:close/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478270" y="3792092"/>
            <a:ext cx="4321810" cy="52705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87100"/>
              </a:lnSpc>
              <a:spcBef>
                <a:spcPts val="285"/>
              </a:spcBef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Bersikap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diskriminatif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adil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serta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kolusi untuk 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memenangkan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satu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beberapa pihak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pelaksanaan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pengadaan 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barang/jasa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;</a:t>
            </a:r>
            <a:r>
              <a:rPr sz="12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dan/atau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414515" y="4421123"/>
            <a:ext cx="4645660" cy="632460"/>
          </a:xfrm>
          <a:custGeom>
            <a:avLst/>
            <a:gdLst/>
            <a:ahLst/>
            <a:cxnLst/>
            <a:rect l="l" t="t" r="r" b="b"/>
            <a:pathLst>
              <a:path w="4645659" h="632460">
                <a:moveTo>
                  <a:pt x="4539742" y="0"/>
                </a:moveTo>
                <a:lnTo>
                  <a:pt x="105410" y="0"/>
                </a:lnTo>
                <a:lnTo>
                  <a:pt x="64400" y="8290"/>
                </a:lnTo>
                <a:lnTo>
                  <a:pt x="30892" y="30892"/>
                </a:lnTo>
                <a:lnTo>
                  <a:pt x="8290" y="64400"/>
                </a:lnTo>
                <a:lnTo>
                  <a:pt x="0" y="105409"/>
                </a:lnTo>
                <a:lnTo>
                  <a:pt x="0" y="527050"/>
                </a:lnTo>
                <a:lnTo>
                  <a:pt x="8290" y="568059"/>
                </a:lnTo>
                <a:lnTo>
                  <a:pt x="30892" y="601567"/>
                </a:lnTo>
                <a:lnTo>
                  <a:pt x="64400" y="624169"/>
                </a:lnTo>
                <a:lnTo>
                  <a:pt x="105410" y="632459"/>
                </a:lnTo>
                <a:lnTo>
                  <a:pt x="4539742" y="632459"/>
                </a:lnTo>
                <a:lnTo>
                  <a:pt x="4580751" y="624169"/>
                </a:lnTo>
                <a:lnTo>
                  <a:pt x="4614259" y="601567"/>
                </a:lnTo>
                <a:lnTo>
                  <a:pt x="4636861" y="568059"/>
                </a:lnTo>
                <a:lnTo>
                  <a:pt x="4645152" y="527050"/>
                </a:lnTo>
                <a:lnTo>
                  <a:pt x="4645152" y="105409"/>
                </a:lnTo>
                <a:lnTo>
                  <a:pt x="4636861" y="64400"/>
                </a:lnTo>
                <a:lnTo>
                  <a:pt x="4614259" y="30892"/>
                </a:lnTo>
                <a:lnTo>
                  <a:pt x="4580751" y="8290"/>
                </a:lnTo>
                <a:lnTo>
                  <a:pt x="4539742" y="0"/>
                </a:lnTo>
                <a:close/>
              </a:path>
            </a:pathLst>
          </a:custGeom>
          <a:solidFill>
            <a:srgbClr val="689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414515" y="4421123"/>
            <a:ext cx="4645660" cy="632460"/>
          </a:xfrm>
          <a:custGeom>
            <a:avLst/>
            <a:gdLst/>
            <a:ahLst/>
            <a:cxnLst/>
            <a:rect l="l" t="t" r="r" b="b"/>
            <a:pathLst>
              <a:path w="4645659" h="632460">
                <a:moveTo>
                  <a:pt x="0" y="105409"/>
                </a:moveTo>
                <a:lnTo>
                  <a:pt x="8290" y="64400"/>
                </a:lnTo>
                <a:lnTo>
                  <a:pt x="30892" y="30892"/>
                </a:lnTo>
                <a:lnTo>
                  <a:pt x="64400" y="8290"/>
                </a:lnTo>
                <a:lnTo>
                  <a:pt x="105410" y="0"/>
                </a:lnTo>
                <a:lnTo>
                  <a:pt x="4539742" y="0"/>
                </a:lnTo>
                <a:lnTo>
                  <a:pt x="4580751" y="8290"/>
                </a:lnTo>
                <a:lnTo>
                  <a:pt x="4614259" y="30892"/>
                </a:lnTo>
                <a:lnTo>
                  <a:pt x="4636861" y="64400"/>
                </a:lnTo>
                <a:lnTo>
                  <a:pt x="4645152" y="105409"/>
                </a:lnTo>
                <a:lnTo>
                  <a:pt x="4645152" y="527050"/>
                </a:lnTo>
                <a:lnTo>
                  <a:pt x="4636861" y="568059"/>
                </a:lnTo>
                <a:lnTo>
                  <a:pt x="4614259" y="601567"/>
                </a:lnTo>
                <a:lnTo>
                  <a:pt x="4580751" y="624169"/>
                </a:lnTo>
                <a:lnTo>
                  <a:pt x="4539742" y="632459"/>
                </a:lnTo>
                <a:lnTo>
                  <a:pt x="105410" y="632459"/>
                </a:lnTo>
                <a:lnTo>
                  <a:pt x="64400" y="624169"/>
                </a:lnTo>
                <a:lnTo>
                  <a:pt x="30892" y="601567"/>
                </a:lnTo>
                <a:lnTo>
                  <a:pt x="8290" y="568059"/>
                </a:lnTo>
                <a:lnTo>
                  <a:pt x="0" y="527050"/>
                </a:lnTo>
                <a:lnTo>
                  <a:pt x="0" y="105409"/>
                </a:lnTo>
                <a:close/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478270" y="4537964"/>
            <a:ext cx="4403090" cy="36893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260"/>
              </a:lnSpc>
              <a:spcBef>
                <a:spcPts val="290"/>
              </a:spcBef>
            </a:pP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Sengaja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turut serta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baik langsung maupun tidak langsung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kegiatan  Pengadaan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Barang/Jasa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28063" y="1971497"/>
            <a:ext cx="34143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14" dirty="0">
                <a:latin typeface="Trebuchet MS"/>
                <a:cs typeface="Trebuchet MS"/>
              </a:rPr>
              <a:t>Setiap </a:t>
            </a:r>
            <a:r>
              <a:rPr sz="1800" spc="-160" dirty="0">
                <a:latin typeface="Trebuchet MS"/>
                <a:cs typeface="Trebuchet MS"/>
              </a:rPr>
              <a:t>Pejabat </a:t>
            </a:r>
            <a:r>
              <a:rPr sz="1800" spc="-140" dirty="0">
                <a:latin typeface="Trebuchet MS"/>
                <a:cs typeface="Trebuchet MS"/>
              </a:rPr>
              <a:t>atau </a:t>
            </a:r>
            <a:r>
              <a:rPr sz="1800" spc="-145" dirty="0">
                <a:latin typeface="Trebuchet MS"/>
                <a:cs typeface="Trebuchet MS"/>
              </a:rPr>
              <a:t>Pegawai </a:t>
            </a:r>
            <a:r>
              <a:rPr sz="1800" spc="-120" dirty="0">
                <a:latin typeface="Trebuchet MS"/>
                <a:cs typeface="Trebuchet MS"/>
              </a:rPr>
              <a:t>dilarang</a:t>
            </a:r>
            <a:r>
              <a:rPr sz="1800" spc="300" dirty="0">
                <a:latin typeface="Trebuchet MS"/>
                <a:cs typeface="Trebuchet MS"/>
              </a:rPr>
              <a:t> </a:t>
            </a:r>
            <a:r>
              <a:rPr sz="1800" spc="-270" dirty="0"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7951"/>
            <a:ext cx="9173845" cy="86677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3130"/>
              </a:lnSpc>
              <a:spcBef>
                <a:spcPts val="500"/>
              </a:spcBef>
            </a:pPr>
            <a:r>
              <a:rPr sz="2900" spc="165" dirty="0"/>
              <a:t>PENCEGAHAN</a:t>
            </a:r>
            <a:r>
              <a:rPr sz="2900" spc="-459" dirty="0"/>
              <a:t> </a:t>
            </a:r>
            <a:r>
              <a:rPr sz="2900" spc="30" dirty="0"/>
              <a:t>TERJADINYA</a:t>
            </a:r>
            <a:r>
              <a:rPr sz="2900" spc="-110" dirty="0"/>
              <a:t> </a:t>
            </a:r>
            <a:r>
              <a:rPr sz="2900" spc="155" dirty="0"/>
              <a:t>BENTURAN</a:t>
            </a:r>
            <a:r>
              <a:rPr sz="2900" spc="-100" dirty="0"/>
              <a:t> </a:t>
            </a:r>
            <a:r>
              <a:rPr sz="2900" spc="140" dirty="0"/>
              <a:t>KEPENTINGAN  </a:t>
            </a:r>
            <a:r>
              <a:rPr sz="2900" spc="-114" dirty="0"/>
              <a:t>(2)</a:t>
            </a:r>
            <a:endParaRPr sz="2900"/>
          </a:p>
        </p:txBody>
      </p:sp>
      <p:grpSp>
        <p:nvGrpSpPr>
          <p:cNvPr id="3" name="object 3"/>
          <p:cNvGrpSpPr/>
          <p:nvPr/>
        </p:nvGrpSpPr>
        <p:grpSpPr>
          <a:xfrm>
            <a:off x="1443227" y="2014727"/>
            <a:ext cx="9619615" cy="1120140"/>
            <a:chOff x="1443227" y="2014727"/>
            <a:chExt cx="9619615" cy="1120140"/>
          </a:xfrm>
        </p:grpSpPr>
        <p:sp>
          <p:nvSpPr>
            <p:cNvPr id="4" name="object 4"/>
            <p:cNvSpPr/>
            <p:nvPr/>
          </p:nvSpPr>
          <p:spPr>
            <a:xfrm>
              <a:off x="1450847" y="2022347"/>
              <a:ext cx="9604375" cy="1104900"/>
            </a:xfrm>
            <a:custGeom>
              <a:avLst/>
              <a:gdLst/>
              <a:ahLst/>
              <a:cxnLst/>
              <a:rect l="l" t="t" r="r" b="b"/>
              <a:pathLst>
                <a:path w="9604375" h="1104900">
                  <a:moveTo>
                    <a:pt x="9420098" y="0"/>
                  </a:moveTo>
                  <a:lnTo>
                    <a:pt x="184150" y="0"/>
                  </a:lnTo>
                  <a:lnTo>
                    <a:pt x="135187" y="6576"/>
                  </a:lnTo>
                  <a:lnTo>
                    <a:pt x="91195" y="25136"/>
                  </a:lnTo>
                  <a:lnTo>
                    <a:pt x="53927" y="53927"/>
                  </a:lnTo>
                  <a:lnTo>
                    <a:pt x="25136" y="91195"/>
                  </a:lnTo>
                  <a:lnTo>
                    <a:pt x="6576" y="135187"/>
                  </a:lnTo>
                  <a:lnTo>
                    <a:pt x="0" y="184150"/>
                  </a:lnTo>
                  <a:lnTo>
                    <a:pt x="0" y="920750"/>
                  </a:lnTo>
                  <a:lnTo>
                    <a:pt x="6576" y="969712"/>
                  </a:lnTo>
                  <a:lnTo>
                    <a:pt x="25136" y="1013704"/>
                  </a:lnTo>
                  <a:lnTo>
                    <a:pt x="53927" y="1050972"/>
                  </a:lnTo>
                  <a:lnTo>
                    <a:pt x="91195" y="1079763"/>
                  </a:lnTo>
                  <a:lnTo>
                    <a:pt x="135187" y="1098323"/>
                  </a:lnTo>
                  <a:lnTo>
                    <a:pt x="184150" y="1104900"/>
                  </a:lnTo>
                  <a:lnTo>
                    <a:pt x="9420098" y="1104900"/>
                  </a:lnTo>
                  <a:lnTo>
                    <a:pt x="9469060" y="1098323"/>
                  </a:lnTo>
                  <a:lnTo>
                    <a:pt x="9513052" y="1079763"/>
                  </a:lnTo>
                  <a:lnTo>
                    <a:pt x="9550320" y="1050972"/>
                  </a:lnTo>
                  <a:lnTo>
                    <a:pt x="9579111" y="1013704"/>
                  </a:lnTo>
                  <a:lnTo>
                    <a:pt x="9597671" y="969712"/>
                  </a:lnTo>
                  <a:lnTo>
                    <a:pt x="9604248" y="920750"/>
                  </a:lnTo>
                  <a:lnTo>
                    <a:pt x="9604248" y="184150"/>
                  </a:lnTo>
                  <a:lnTo>
                    <a:pt x="9597671" y="135187"/>
                  </a:lnTo>
                  <a:lnTo>
                    <a:pt x="9579111" y="91195"/>
                  </a:lnTo>
                  <a:lnTo>
                    <a:pt x="9550320" y="53927"/>
                  </a:lnTo>
                  <a:lnTo>
                    <a:pt x="9513052" y="25136"/>
                  </a:lnTo>
                  <a:lnTo>
                    <a:pt x="9469060" y="6576"/>
                  </a:lnTo>
                  <a:lnTo>
                    <a:pt x="9420098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022347"/>
              <a:ext cx="9604375" cy="1104900"/>
            </a:xfrm>
            <a:custGeom>
              <a:avLst/>
              <a:gdLst/>
              <a:ahLst/>
              <a:cxnLst/>
              <a:rect l="l" t="t" r="r" b="b"/>
              <a:pathLst>
                <a:path w="9604375" h="1104900">
                  <a:moveTo>
                    <a:pt x="0" y="184150"/>
                  </a:moveTo>
                  <a:lnTo>
                    <a:pt x="6576" y="135187"/>
                  </a:lnTo>
                  <a:lnTo>
                    <a:pt x="25136" y="91195"/>
                  </a:lnTo>
                  <a:lnTo>
                    <a:pt x="53927" y="53927"/>
                  </a:lnTo>
                  <a:lnTo>
                    <a:pt x="91195" y="25136"/>
                  </a:lnTo>
                  <a:lnTo>
                    <a:pt x="135187" y="6576"/>
                  </a:lnTo>
                  <a:lnTo>
                    <a:pt x="184150" y="0"/>
                  </a:lnTo>
                  <a:lnTo>
                    <a:pt x="9420098" y="0"/>
                  </a:lnTo>
                  <a:lnTo>
                    <a:pt x="9469060" y="6576"/>
                  </a:lnTo>
                  <a:lnTo>
                    <a:pt x="9513052" y="25136"/>
                  </a:lnTo>
                  <a:lnTo>
                    <a:pt x="9550320" y="53927"/>
                  </a:lnTo>
                  <a:lnTo>
                    <a:pt x="9579111" y="91195"/>
                  </a:lnTo>
                  <a:lnTo>
                    <a:pt x="9597671" y="135187"/>
                  </a:lnTo>
                  <a:lnTo>
                    <a:pt x="9604248" y="184150"/>
                  </a:lnTo>
                  <a:lnTo>
                    <a:pt x="9604248" y="920750"/>
                  </a:lnTo>
                  <a:lnTo>
                    <a:pt x="9597671" y="969712"/>
                  </a:lnTo>
                  <a:lnTo>
                    <a:pt x="9579111" y="1013704"/>
                  </a:lnTo>
                  <a:lnTo>
                    <a:pt x="9550320" y="1050972"/>
                  </a:lnTo>
                  <a:lnTo>
                    <a:pt x="9513052" y="1079763"/>
                  </a:lnTo>
                  <a:lnTo>
                    <a:pt x="9469060" y="1098323"/>
                  </a:lnTo>
                  <a:lnTo>
                    <a:pt x="9420098" y="1104900"/>
                  </a:lnTo>
                  <a:lnTo>
                    <a:pt x="184150" y="1104900"/>
                  </a:lnTo>
                  <a:lnTo>
                    <a:pt x="135187" y="1098323"/>
                  </a:lnTo>
                  <a:lnTo>
                    <a:pt x="91195" y="1079763"/>
                  </a:lnTo>
                  <a:lnTo>
                    <a:pt x="53927" y="1050972"/>
                  </a:lnTo>
                  <a:lnTo>
                    <a:pt x="25136" y="1013704"/>
                  </a:lnTo>
                  <a:lnTo>
                    <a:pt x="6576" y="969712"/>
                  </a:lnTo>
                  <a:lnTo>
                    <a:pt x="0" y="920750"/>
                  </a:lnTo>
                  <a:lnTo>
                    <a:pt x="0" y="184150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443227" y="3180588"/>
            <a:ext cx="9619615" cy="1120140"/>
            <a:chOff x="1443227" y="3180588"/>
            <a:chExt cx="9619615" cy="1120140"/>
          </a:xfrm>
        </p:grpSpPr>
        <p:sp>
          <p:nvSpPr>
            <p:cNvPr id="7" name="object 7"/>
            <p:cNvSpPr/>
            <p:nvPr/>
          </p:nvSpPr>
          <p:spPr>
            <a:xfrm>
              <a:off x="1450847" y="3188208"/>
              <a:ext cx="9604375" cy="1104900"/>
            </a:xfrm>
            <a:custGeom>
              <a:avLst/>
              <a:gdLst/>
              <a:ahLst/>
              <a:cxnLst/>
              <a:rect l="l" t="t" r="r" b="b"/>
              <a:pathLst>
                <a:path w="9604375" h="1104900">
                  <a:moveTo>
                    <a:pt x="9420098" y="0"/>
                  </a:moveTo>
                  <a:lnTo>
                    <a:pt x="184150" y="0"/>
                  </a:lnTo>
                  <a:lnTo>
                    <a:pt x="135187" y="6576"/>
                  </a:lnTo>
                  <a:lnTo>
                    <a:pt x="91195" y="25136"/>
                  </a:lnTo>
                  <a:lnTo>
                    <a:pt x="53927" y="53927"/>
                  </a:lnTo>
                  <a:lnTo>
                    <a:pt x="25136" y="91195"/>
                  </a:lnTo>
                  <a:lnTo>
                    <a:pt x="6576" y="135187"/>
                  </a:lnTo>
                  <a:lnTo>
                    <a:pt x="0" y="184150"/>
                  </a:lnTo>
                  <a:lnTo>
                    <a:pt x="0" y="920749"/>
                  </a:lnTo>
                  <a:lnTo>
                    <a:pt x="6576" y="969712"/>
                  </a:lnTo>
                  <a:lnTo>
                    <a:pt x="25136" y="1013704"/>
                  </a:lnTo>
                  <a:lnTo>
                    <a:pt x="53927" y="1050972"/>
                  </a:lnTo>
                  <a:lnTo>
                    <a:pt x="91195" y="1079763"/>
                  </a:lnTo>
                  <a:lnTo>
                    <a:pt x="135187" y="1098323"/>
                  </a:lnTo>
                  <a:lnTo>
                    <a:pt x="184150" y="1104899"/>
                  </a:lnTo>
                  <a:lnTo>
                    <a:pt x="9420098" y="1104899"/>
                  </a:lnTo>
                  <a:lnTo>
                    <a:pt x="9469060" y="1098323"/>
                  </a:lnTo>
                  <a:lnTo>
                    <a:pt x="9513052" y="1079763"/>
                  </a:lnTo>
                  <a:lnTo>
                    <a:pt x="9550320" y="1050972"/>
                  </a:lnTo>
                  <a:lnTo>
                    <a:pt x="9579111" y="1013704"/>
                  </a:lnTo>
                  <a:lnTo>
                    <a:pt x="9597671" y="969712"/>
                  </a:lnTo>
                  <a:lnTo>
                    <a:pt x="9604248" y="920749"/>
                  </a:lnTo>
                  <a:lnTo>
                    <a:pt x="9604248" y="184150"/>
                  </a:lnTo>
                  <a:lnTo>
                    <a:pt x="9597671" y="135187"/>
                  </a:lnTo>
                  <a:lnTo>
                    <a:pt x="9579111" y="91195"/>
                  </a:lnTo>
                  <a:lnTo>
                    <a:pt x="9550320" y="53927"/>
                  </a:lnTo>
                  <a:lnTo>
                    <a:pt x="9513052" y="25136"/>
                  </a:lnTo>
                  <a:lnTo>
                    <a:pt x="9469060" y="6576"/>
                  </a:lnTo>
                  <a:lnTo>
                    <a:pt x="9420098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3188208"/>
              <a:ext cx="9604375" cy="1104900"/>
            </a:xfrm>
            <a:custGeom>
              <a:avLst/>
              <a:gdLst/>
              <a:ahLst/>
              <a:cxnLst/>
              <a:rect l="l" t="t" r="r" b="b"/>
              <a:pathLst>
                <a:path w="9604375" h="1104900">
                  <a:moveTo>
                    <a:pt x="0" y="184150"/>
                  </a:moveTo>
                  <a:lnTo>
                    <a:pt x="6576" y="135187"/>
                  </a:lnTo>
                  <a:lnTo>
                    <a:pt x="25136" y="91195"/>
                  </a:lnTo>
                  <a:lnTo>
                    <a:pt x="53927" y="53927"/>
                  </a:lnTo>
                  <a:lnTo>
                    <a:pt x="91195" y="25136"/>
                  </a:lnTo>
                  <a:lnTo>
                    <a:pt x="135187" y="6576"/>
                  </a:lnTo>
                  <a:lnTo>
                    <a:pt x="184150" y="0"/>
                  </a:lnTo>
                  <a:lnTo>
                    <a:pt x="9420098" y="0"/>
                  </a:lnTo>
                  <a:lnTo>
                    <a:pt x="9469060" y="6576"/>
                  </a:lnTo>
                  <a:lnTo>
                    <a:pt x="9513052" y="25136"/>
                  </a:lnTo>
                  <a:lnTo>
                    <a:pt x="9550320" y="53927"/>
                  </a:lnTo>
                  <a:lnTo>
                    <a:pt x="9579111" y="91195"/>
                  </a:lnTo>
                  <a:lnTo>
                    <a:pt x="9597671" y="135187"/>
                  </a:lnTo>
                  <a:lnTo>
                    <a:pt x="9604248" y="184150"/>
                  </a:lnTo>
                  <a:lnTo>
                    <a:pt x="9604248" y="920749"/>
                  </a:lnTo>
                  <a:lnTo>
                    <a:pt x="9597671" y="969712"/>
                  </a:lnTo>
                  <a:lnTo>
                    <a:pt x="9579111" y="1013704"/>
                  </a:lnTo>
                  <a:lnTo>
                    <a:pt x="9550320" y="1050972"/>
                  </a:lnTo>
                  <a:lnTo>
                    <a:pt x="9513052" y="1079763"/>
                  </a:lnTo>
                  <a:lnTo>
                    <a:pt x="9469060" y="1098323"/>
                  </a:lnTo>
                  <a:lnTo>
                    <a:pt x="9420098" y="1104899"/>
                  </a:lnTo>
                  <a:lnTo>
                    <a:pt x="184150" y="1104899"/>
                  </a:lnTo>
                  <a:lnTo>
                    <a:pt x="135187" y="1098323"/>
                  </a:lnTo>
                  <a:lnTo>
                    <a:pt x="91195" y="1079763"/>
                  </a:lnTo>
                  <a:lnTo>
                    <a:pt x="53927" y="1050972"/>
                  </a:lnTo>
                  <a:lnTo>
                    <a:pt x="25136" y="1013704"/>
                  </a:lnTo>
                  <a:lnTo>
                    <a:pt x="6576" y="969712"/>
                  </a:lnTo>
                  <a:lnTo>
                    <a:pt x="0" y="920749"/>
                  </a:lnTo>
                  <a:lnTo>
                    <a:pt x="0" y="184150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443227" y="4346447"/>
            <a:ext cx="9619615" cy="1122045"/>
            <a:chOff x="1443227" y="4346447"/>
            <a:chExt cx="9619615" cy="1122045"/>
          </a:xfrm>
        </p:grpSpPr>
        <p:sp>
          <p:nvSpPr>
            <p:cNvPr id="10" name="object 10"/>
            <p:cNvSpPr/>
            <p:nvPr/>
          </p:nvSpPr>
          <p:spPr>
            <a:xfrm>
              <a:off x="1450847" y="4354067"/>
              <a:ext cx="9604375" cy="1106805"/>
            </a:xfrm>
            <a:custGeom>
              <a:avLst/>
              <a:gdLst/>
              <a:ahLst/>
              <a:cxnLst/>
              <a:rect l="l" t="t" r="r" b="b"/>
              <a:pathLst>
                <a:path w="9604375" h="1106804">
                  <a:moveTo>
                    <a:pt x="9419844" y="0"/>
                  </a:moveTo>
                  <a:lnTo>
                    <a:pt x="184403" y="0"/>
                  </a:lnTo>
                  <a:lnTo>
                    <a:pt x="135378" y="6586"/>
                  </a:lnTo>
                  <a:lnTo>
                    <a:pt x="91327" y="25174"/>
                  </a:lnTo>
                  <a:lnTo>
                    <a:pt x="54006" y="54006"/>
                  </a:lnTo>
                  <a:lnTo>
                    <a:pt x="25174" y="91327"/>
                  </a:lnTo>
                  <a:lnTo>
                    <a:pt x="6586" y="135378"/>
                  </a:lnTo>
                  <a:lnTo>
                    <a:pt x="0" y="184403"/>
                  </a:lnTo>
                  <a:lnTo>
                    <a:pt x="0" y="922019"/>
                  </a:lnTo>
                  <a:lnTo>
                    <a:pt x="6586" y="971045"/>
                  </a:lnTo>
                  <a:lnTo>
                    <a:pt x="25174" y="1015096"/>
                  </a:lnTo>
                  <a:lnTo>
                    <a:pt x="54006" y="1052417"/>
                  </a:lnTo>
                  <a:lnTo>
                    <a:pt x="91327" y="1081249"/>
                  </a:lnTo>
                  <a:lnTo>
                    <a:pt x="135378" y="1099837"/>
                  </a:lnTo>
                  <a:lnTo>
                    <a:pt x="184403" y="1106423"/>
                  </a:lnTo>
                  <a:lnTo>
                    <a:pt x="9419844" y="1106423"/>
                  </a:lnTo>
                  <a:lnTo>
                    <a:pt x="9468869" y="1099837"/>
                  </a:lnTo>
                  <a:lnTo>
                    <a:pt x="9512920" y="1081249"/>
                  </a:lnTo>
                  <a:lnTo>
                    <a:pt x="9550241" y="1052417"/>
                  </a:lnTo>
                  <a:lnTo>
                    <a:pt x="9579073" y="1015096"/>
                  </a:lnTo>
                  <a:lnTo>
                    <a:pt x="9597661" y="971045"/>
                  </a:lnTo>
                  <a:lnTo>
                    <a:pt x="9604248" y="922019"/>
                  </a:lnTo>
                  <a:lnTo>
                    <a:pt x="9604248" y="184403"/>
                  </a:lnTo>
                  <a:lnTo>
                    <a:pt x="9597661" y="135378"/>
                  </a:lnTo>
                  <a:lnTo>
                    <a:pt x="9579073" y="91327"/>
                  </a:lnTo>
                  <a:lnTo>
                    <a:pt x="9550241" y="54006"/>
                  </a:lnTo>
                  <a:lnTo>
                    <a:pt x="9512920" y="25174"/>
                  </a:lnTo>
                  <a:lnTo>
                    <a:pt x="9468869" y="6586"/>
                  </a:lnTo>
                  <a:lnTo>
                    <a:pt x="9419844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50847" y="4354067"/>
              <a:ext cx="9604375" cy="1106805"/>
            </a:xfrm>
            <a:custGeom>
              <a:avLst/>
              <a:gdLst/>
              <a:ahLst/>
              <a:cxnLst/>
              <a:rect l="l" t="t" r="r" b="b"/>
              <a:pathLst>
                <a:path w="9604375" h="1106804">
                  <a:moveTo>
                    <a:pt x="0" y="184403"/>
                  </a:moveTo>
                  <a:lnTo>
                    <a:pt x="6586" y="135378"/>
                  </a:lnTo>
                  <a:lnTo>
                    <a:pt x="25174" y="91327"/>
                  </a:lnTo>
                  <a:lnTo>
                    <a:pt x="54006" y="54006"/>
                  </a:lnTo>
                  <a:lnTo>
                    <a:pt x="91327" y="25174"/>
                  </a:lnTo>
                  <a:lnTo>
                    <a:pt x="135378" y="6586"/>
                  </a:lnTo>
                  <a:lnTo>
                    <a:pt x="184403" y="0"/>
                  </a:lnTo>
                  <a:lnTo>
                    <a:pt x="9419844" y="0"/>
                  </a:lnTo>
                  <a:lnTo>
                    <a:pt x="9468869" y="6586"/>
                  </a:lnTo>
                  <a:lnTo>
                    <a:pt x="9512920" y="25174"/>
                  </a:lnTo>
                  <a:lnTo>
                    <a:pt x="9550241" y="54006"/>
                  </a:lnTo>
                  <a:lnTo>
                    <a:pt x="9579073" y="91327"/>
                  </a:lnTo>
                  <a:lnTo>
                    <a:pt x="9597661" y="135378"/>
                  </a:lnTo>
                  <a:lnTo>
                    <a:pt x="9604248" y="184403"/>
                  </a:lnTo>
                  <a:lnTo>
                    <a:pt x="9604248" y="922019"/>
                  </a:lnTo>
                  <a:lnTo>
                    <a:pt x="9597661" y="971045"/>
                  </a:lnTo>
                  <a:lnTo>
                    <a:pt x="9579073" y="1015096"/>
                  </a:lnTo>
                  <a:lnTo>
                    <a:pt x="9550241" y="1052417"/>
                  </a:lnTo>
                  <a:lnTo>
                    <a:pt x="9512920" y="1081249"/>
                  </a:lnTo>
                  <a:lnTo>
                    <a:pt x="9468869" y="1099837"/>
                  </a:lnTo>
                  <a:lnTo>
                    <a:pt x="9419844" y="1106423"/>
                  </a:lnTo>
                  <a:lnTo>
                    <a:pt x="184403" y="1106423"/>
                  </a:lnTo>
                  <a:lnTo>
                    <a:pt x="135378" y="1099837"/>
                  </a:lnTo>
                  <a:lnTo>
                    <a:pt x="91327" y="1081249"/>
                  </a:lnTo>
                  <a:lnTo>
                    <a:pt x="54006" y="1052417"/>
                  </a:lnTo>
                  <a:lnTo>
                    <a:pt x="25174" y="1015096"/>
                  </a:lnTo>
                  <a:lnTo>
                    <a:pt x="6586" y="971045"/>
                  </a:lnTo>
                  <a:lnTo>
                    <a:pt x="0" y="922019"/>
                  </a:lnTo>
                  <a:lnTo>
                    <a:pt x="0" y="184403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573149" y="2094991"/>
            <a:ext cx="9077960" cy="314188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39"/>
              </a:spcBef>
            </a:pPr>
            <a:r>
              <a:rPr sz="2100" spc="-125" dirty="0">
                <a:solidFill>
                  <a:srgbClr val="FFFFFF"/>
                </a:solidFill>
                <a:latin typeface="Trebuchet MS"/>
                <a:cs typeface="Trebuchet MS"/>
              </a:rPr>
              <a:t>Upaya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pencegahan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2100" spc="-200" dirty="0">
                <a:solidFill>
                  <a:srgbClr val="FFFFFF"/>
                </a:solidFill>
                <a:latin typeface="Trebuchet MS"/>
                <a:cs typeface="Trebuchet MS"/>
              </a:rPr>
              <a:t>juga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dilakukan terhadap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Setiap </a:t>
            </a:r>
            <a:r>
              <a:rPr sz="2100" spc="-18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2100" spc="-165" dirty="0">
                <a:solidFill>
                  <a:srgbClr val="FFFFFF"/>
                </a:solidFill>
                <a:latin typeface="Trebuchet MS"/>
                <a:cs typeface="Trebuchet MS"/>
              </a:rPr>
              <a:t>atau  </a:t>
            </a:r>
            <a:r>
              <a:rPr sz="2100" spc="-165" dirty="0" err="1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2100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21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21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21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21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2100" spc="-90" dirty="0">
                <a:solidFill>
                  <a:srgbClr val="FFFFFF"/>
                </a:solidFill>
                <a:latin typeface="Trebuchet MS"/>
                <a:cs typeface="Trebuchet MS"/>
              </a:rPr>
              <a:t>berpotensi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menimbulkan 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kepentingan dengan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tugas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tanggung</a:t>
            </a:r>
            <a:r>
              <a:rPr sz="2100" spc="2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95" dirty="0">
                <a:solidFill>
                  <a:srgbClr val="FFFFFF"/>
                </a:solidFill>
                <a:latin typeface="Trebuchet MS"/>
                <a:cs typeface="Trebuchet MS"/>
              </a:rPr>
              <a:t>jawabnya.</a:t>
            </a:r>
            <a:endParaRPr sz="2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 dirty="0">
              <a:latin typeface="Trebuchet MS"/>
              <a:cs typeface="Trebuchet MS"/>
            </a:endParaRPr>
          </a:p>
          <a:p>
            <a:pPr marL="12700" marR="336550" algn="just">
              <a:lnSpc>
                <a:spcPts val="2200"/>
              </a:lnSpc>
            </a:pP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Pembinaan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pengawasan </a:t>
            </a:r>
            <a:r>
              <a:rPr sz="2100" spc="-160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pelaksanaan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pencegahan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kepentingan 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dilakukan </a:t>
            </a:r>
            <a:r>
              <a:rPr sz="2100" spc="-95" dirty="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sz="2100" spc="-18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2100" spc="-85" dirty="0">
                <a:solidFill>
                  <a:srgbClr val="FFFFFF"/>
                </a:solidFill>
                <a:latin typeface="Trebuchet MS"/>
                <a:cs typeface="Trebuchet MS"/>
              </a:rPr>
              <a:t>Eselon </a:t>
            </a:r>
            <a:r>
              <a:rPr sz="2100" spc="-60" dirty="0">
                <a:solidFill>
                  <a:srgbClr val="FFFFFF"/>
                </a:solidFill>
                <a:latin typeface="Trebuchet MS"/>
                <a:cs typeface="Trebuchet MS"/>
              </a:rPr>
              <a:t>I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60" dirty="0">
                <a:solidFill>
                  <a:srgbClr val="FFFFFF"/>
                </a:solidFill>
                <a:latin typeface="Trebuchet MS"/>
                <a:cs typeface="Trebuchet MS"/>
              </a:rPr>
              <a:t>II </a:t>
            </a:r>
            <a:r>
              <a:rPr sz="2100" spc="-125" dirty="0">
                <a:solidFill>
                  <a:srgbClr val="FFFFFF"/>
                </a:solidFill>
                <a:latin typeface="Trebuchet MS"/>
                <a:cs typeface="Trebuchet MS"/>
              </a:rPr>
              <a:t>di  masing-masing </a:t>
            </a:r>
            <a:r>
              <a:rPr sz="2100" spc="-120" dirty="0">
                <a:solidFill>
                  <a:srgbClr val="FFFFFF"/>
                </a:solidFill>
                <a:latin typeface="Trebuchet MS"/>
                <a:cs typeface="Trebuchet MS"/>
              </a:rPr>
              <a:t>unit</a:t>
            </a:r>
            <a:r>
              <a:rPr sz="21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70" dirty="0" err="1">
                <a:solidFill>
                  <a:srgbClr val="FFFFFF"/>
                </a:solidFill>
                <a:latin typeface="Trebuchet MS"/>
                <a:cs typeface="Trebuchet MS"/>
              </a:rPr>
              <a:t>kerjanya</a:t>
            </a:r>
            <a:r>
              <a:rPr sz="2100" spc="-17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lang="en-US" sz="2100" spc="-17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marR="336550" algn="just">
              <a:lnSpc>
                <a:spcPts val="2200"/>
              </a:lnSpc>
            </a:pPr>
            <a:endParaRPr sz="2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50" dirty="0">
              <a:latin typeface="Trebuchet MS"/>
              <a:cs typeface="Trebuchet MS"/>
            </a:endParaRPr>
          </a:p>
          <a:p>
            <a:pPr marL="12700" algn="just">
              <a:lnSpc>
                <a:spcPts val="2360"/>
              </a:lnSpc>
            </a:pP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Pelaksanaan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hasil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pencegahan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dilaporkan </a:t>
            </a:r>
            <a:r>
              <a:rPr sz="2100" spc="-150" dirty="0" err="1">
                <a:solidFill>
                  <a:srgbClr val="FFFFFF"/>
                </a:solidFill>
                <a:latin typeface="Trebuchet MS"/>
                <a:cs typeface="Trebuchet MS"/>
              </a:rPr>
              <a:t>kepada</a:t>
            </a:r>
            <a:r>
              <a:rPr sz="2100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2100" spc="-110" dirty="0" err="1">
                <a:solidFill>
                  <a:srgbClr val="FFFFFF"/>
                </a:solidFill>
                <a:latin typeface="Trebuchet MS"/>
                <a:cs typeface="Trebuchet MS"/>
              </a:rPr>
              <a:t>Inspektorat</a:t>
            </a:r>
            <a:r>
              <a:rPr lang="en-US" sz="2100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70" dirty="0" err="1">
                <a:solidFill>
                  <a:srgbClr val="FFFFFF"/>
                </a:solidFill>
                <a:latin typeface="Trebuchet MS"/>
                <a:cs typeface="Trebuchet MS"/>
              </a:rPr>
              <a:t>Jenderal</a:t>
            </a:r>
            <a:r>
              <a:rPr sz="2100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20" dirty="0">
                <a:solidFill>
                  <a:srgbClr val="FFFFFF"/>
                </a:solidFill>
                <a:latin typeface="Trebuchet MS"/>
                <a:cs typeface="Trebuchet MS"/>
              </a:rPr>
              <a:t>secara </a:t>
            </a:r>
            <a:r>
              <a:rPr sz="2100" spc="-85" dirty="0">
                <a:solidFill>
                  <a:srgbClr val="FFFFFF"/>
                </a:solidFill>
                <a:latin typeface="Trebuchet MS"/>
                <a:cs typeface="Trebuchet MS"/>
              </a:rPr>
              <a:t>periodik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setiap</a:t>
            </a:r>
            <a:r>
              <a:rPr sz="2100" spc="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semester.</a:t>
            </a:r>
            <a:endParaRPr sz="21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9131045" cy="51744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pc="185" dirty="0"/>
              <a:t>PEN</a:t>
            </a:r>
            <a:r>
              <a:rPr lang="en-US" spc="185" dirty="0"/>
              <a:t>ANGANAN </a:t>
            </a:r>
            <a:r>
              <a:rPr spc="170" dirty="0"/>
              <a:t>BENTURAN  </a:t>
            </a:r>
            <a:r>
              <a:rPr spc="155" dirty="0"/>
              <a:t>KEPENTINGAN</a:t>
            </a:r>
            <a:r>
              <a:rPr spc="-90" dirty="0"/>
              <a:t> </a:t>
            </a:r>
            <a:r>
              <a:rPr spc="-125" dirty="0"/>
              <a:t>(</a:t>
            </a:r>
            <a:r>
              <a:rPr lang="en-US" spc="-125" dirty="0"/>
              <a:t>1</a:t>
            </a:r>
            <a:r>
              <a:rPr spc="-125" dirty="0"/>
              <a:t>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50847" y="2019300"/>
            <a:ext cx="9604375" cy="3444240"/>
            <a:chOff x="1450847" y="2019300"/>
            <a:chExt cx="9604375" cy="3444240"/>
          </a:xfrm>
        </p:grpSpPr>
        <p:sp>
          <p:nvSpPr>
            <p:cNvPr id="4" name="object 4"/>
            <p:cNvSpPr/>
            <p:nvPr/>
          </p:nvSpPr>
          <p:spPr>
            <a:xfrm>
              <a:off x="1450847" y="2019300"/>
              <a:ext cx="9604375" cy="539750"/>
            </a:xfrm>
            <a:custGeom>
              <a:avLst/>
              <a:gdLst/>
              <a:ahLst/>
              <a:cxnLst/>
              <a:rect l="l" t="t" r="r" b="b"/>
              <a:pathLst>
                <a:path w="9604375" h="539750">
                  <a:moveTo>
                    <a:pt x="9514332" y="0"/>
                  </a:moveTo>
                  <a:lnTo>
                    <a:pt x="89915" y="0"/>
                  </a:lnTo>
                  <a:lnTo>
                    <a:pt x="54917" y="7066"/>
                  </a:lnTo>
                  <a:lnTo>
                    <a:pt x="26336" y="26336"/>
                  </a:lnTo>
                  <a:lnTo>
                    <a:pt x="7066" y="54917"/>
                  </a:lnTo>
                  <a:lnTo>
                    <a:pt x="0" y="89915"/>
                  </a:lnTo>
                  <a:lnTo>
                    <a:pt x="0" y="449579"/>
                  </a:lnTo>
                  <a:lnTo>
                    <a:pt x="7066" y="484578"/>
                  </a:lnTo>
                  <a:lnTo>
                    <a:pt x="26336" y="513159"/>
                  </a:lnTo>
                  <a:lnTo>
                    <a:pt x="54917" y="532429"/>
                  </a:lnTo>
                  <a:lnTo>
                    <a:pt x="89915" y="539496"/>
                  </a:lnTo>
                  <a:lnTo>
                    <a:pt x="9514332" y="539496"/>
                  </a:lnTo>
                  <a:lnTo>
                    <a:pt x="9549330" y="532429"/>
                  </a:lnTo>
                  <a:lnTo>
                    <a:pt x="9577911" y="513159"/>
                  </a:lnTo>
                  <a:lnTo>
                    <a:pt x="9597181" y="484578"/>
                  </a:lnTo>
                  <a:lnTo>
                    <a:pt x="9604248" y="449579"/>
                  </a:lnTo>
                  <a:lnTo>
                    <a:pt x="9604248" y="89915"/>
                  </a:lnTo>
                  <a:lnTo>
                    <a:pt x="9597181" y="54917"/>
                  </a:lnTo>
                  <a:lnTo>
                    <a:pt x="9577911" y="26336"/>
                  </a:lnTo>
                  <a:lnTo>
                    <a:pt x="9549330" y="7066"/>
                  </a:lnTo>
                  <a:lnTo>
                    <a:pt x="9514332" y="0"/>
                  </a:lnTo>
                  <a:close/>
                </a:path>
              </a:pathLst>
            </a:custGeom>
            <a:solidFill>
              <a:srgbClr val="576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599944"/>
              <a:ext cx="9604375" cy="539750"/>
            </a:xfrm>
            <a:custGeom>
              <a:avLst/>
              <a:gdLst/>
              <a:ahLst/>
              <a:cxnLst/>
              <a:rect l="l" t="t" r="r" b="b"/>
              <a:pathLst>
                <a:path w="9604375" h="539750">
                  <a:moveTo>
                    <a:pt x="9514332" y="0"/>
                  </a:moveTo>
                  <a:lnTo>
                    <a:pt x="89915" y="0"/>
                  </a:lnTo>
                  <a:lnTo>
                    <a:pt x="54917" y="7066"/>
                  </a:lnTo>
                  <a:lnTo>
                    <a:pt x="26336" y="26336"/>
                  </a:lnTo>
                  <a:lnTo>
                    <a:pt x="7066" y="54917"/>
                  </a:lnTo>
                  <a:lnTo>
                    <a:pt x="0" y="89915"/>
                  </a:lnTo>
                  <a:lnTo>
                    <a:pt x="0" y="449579"/>
                  </a:lnTo>
                  <a:lnTo>
                    <a:pt x="7066" y="484578"/>
                  </a:lnTo>
                  <a:lnTo>
                    <a:pt x="26336" y="513159"/>
                  </a:lnTo>
                  <a:lnTo>
                    <a:pt x="54917" y="532429"/>
                  </a:lnTo>
                  <a:lnTo>
                    <a:pt x="89915" y="539495"/>
                  </a:lnTo>
                  <a:lnTo>
                    <a:pt x="9514332" y="539495"/>
                  </a:lnTo>
                  <a:lnTo>
                    <a:pt x="9549330" y="532429"/>
                  </a:lnTo>
                  <a:lnTo>
                    <a:pt x="9577911" y="513159"/>
                  </a:lnTo>
                  <a:lnTo>
                    <a:pt x="9597181" y="484578"/>
                  </a:lnTo>
                  <a:lnTo>
                    <a:pt x="9604248" y="449579"/>
                  </a:lnTo>
                  <a:lnTo>
                    <a:pt x="9604248" y="89915"/>
                  </a:lnTo>
                  <a:lnTo>
                    <a:pt x="9597181" y="54917"/>
                  </a:lnTo>
                  <a:lnTo>
                    <a:pt x="9577911" y="26336"/>
                  </a:lnTo>
                  <a:lnTo>
                    <a:pt x="9549330" y="7066"/>
                  </a:lnTo>
                  <a:lnTo>
                    <a:pt x="9514332" y="0"/>
                  </a:lnTo>
                  <a:close/>
                </a:path>
              </a:pathLst>
            </a:custGeom>
            <a:solidFill>
              <a:srgbClr val="5B77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0847" y="3180588"/>
              <a:ext cx="9604375" cy="541020"/>
            </a:xfrm>
            <a:custGeom>
              <a:avLst/>
              <a:gdLst/>
              <a:ahLst/>
              <a:cxnLst/>
              <a:rect l="l" t="t" r="r" b="b"/>
              <a:pathLst>
                <a:path w="9604375" h="541020">
                  <a:moveTo>
                    <a:pt x="9514078" y="0"/>
                  </a:moveTo>
                  <a:lnTo>
                    <a:pt x="90170" y="0"/>
                  </a:lnTo>
                  <a:lnTo>
                    <a:pt x="55078" y="7088"/>
                  </a:lnTo>
                  <a:lnTo>
                    <a:pt x="26416" y="26416"/>
                  </a:lnTo>
                  <a:lnTo>
                    <a:pt x="7088" y="55078"/>
                  </a:lnTo>
                  <a:lnTo>
                    <a:pt x="0" y="90170"/>
                  </a:lnTo>
                  <a:lnTo>
                    <a:pt x="0" y="450850"/>
                  </a:lnTo>
                  <a:lnTo>
                    <a:pt x="7088" y="485941"/>
                  </a:lnTo>
                  <a:lnTo>
                    <a:pt x="26415" y="514604"/>
                  </a:lnTo>
                  <a:lnTo>
                    <a:pt x="55078" y="533931"/>
                  </a:lnTo>
                  <a:lnTo>
                    <a:pt x="90170" y="541019"/>
                  </a:lnTo>
                  <a:lnTo>
                    <a:pt x="9514078" y="541019"/>
                  </a:lnTo>
                  <a:lnTo>
                    <a:pt x="9549169" y="533931"/>
                  </a:lnTo>
                  <a:lnTo>
                    <a:pt x="9577832" y="514604"/>
                  </a:lnTo>
                  <a:lnTo>
                    <a:pt x="9597159" y="485941"/>
                  </a:lnTo>
                  <a:lnTo>
                    <a:pt x="9604248" y="450850"/>
                  </a:lnTo>
                  <a:lnTo>
                    <a:pt x="9604248" y="90170"/>
                  </a:lnTo>
                  <a:lnTo>
                    <a:pt x="9597159" y="55078"/>
                  </a:lnTo>
                  <a:lnTo>
                    <a:pt x="9577832" y="26416"/>
                  </a:lnTo>
                  <a:lnTo>
                    <a:pt x="9549169" y="7088"/>
                  </a:lnTo>
                  <a:lnTo>
                    <a:pt x="9514078" y="0"/>
                  </a:lnTo>
                  <a:close/>
                </a:path>
              </a:pathLst>
            </a:custGeom>
            <a:solidFill>
              <a:srgbClr val="5E7E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50847" y="3761232"/>
              <a:ext cx="9604375" cy="541020"/>
            </a:xfrm>
            <a:custGeom>
              <a:avLst/>
              <a:gdLst/>
              <a:ahLst/>
              <a:cxnLst/>
              <a:rect l="l" t="t" r="r" b="b"/>
              <a:pathLst>
                <a:path w="9604375" h="541020">
                  <a:moveTo>
                    <a:pt x="9514078" y="0"/>
                  </a:moveTo>
                  <a:lnTo>
                    <a:pt x="90170" y="0"/>
                  </a:lnTo>
                  <a:lnTo>
                    <a:pt x="55078" y="7088"/>
                  </a:lnTo>
                  <a:lnTo>
                    <a:pt x="26416" y="26416"/>
                  </a:lnTo>
                  <a:lnTo>
                    <a:pt x="7088" y="55078"/>
                  </a:lnTo>
                  <a:lnTo>
                    <a:pt x="0" y="90170"/>
                  </a:lnTo>
                  <a:lnTo>
                    <a:pt x="0" y="450850"/>
                  </a:lnTo>
                  <a:lnTo>
                    <a:pt x="7088" y="485941"/>
                  </a:lnTo>
                  <a:lnTo>
                    <a:pt x="26415" y="514604"/>
                  </a:lnTo>
                  <a:lnTo>
                    <a:pt x="55078" y="533931"/>
                  </a:lnTo>
                  <a:lnTo>
                    <a:pt x="90170" y="541020"/>
                  </a:lnTo>
                  <a:lnTo>
                    <a:pt x="9514078" y="541020"/>
                  </a:lnTo>
                  <a:lnTo>
                    <a:pt x="9549169" y="533931"/>
                  </a:lnTo>
                  <a:lnTo>
                    <a:pt x="9577832" y="514604"/>
                  </a:lnTo>
                  <a:lnTo>
                    <a:pt x="9597159" y="485941"/>
                  </a:lnTo>
                  <a:lnTo>
                    <a:pt x="9604248" y="450850"/>
                  </a:lnTo>
                  <a:lnTo>
                    <a:pt x="9604248" y="90170"/>
                  </a:lnTo>
                  <a:lnTo>
                    <a:pt x="9597159" y="55078"/>
                  </a:lnTo>
                  <a:lnTo>
                    <a:pt x="9577832" y="26416"/>
                  </a:lnTo>
                  <a:lnTo>
                    <a:pt x="9549169" y="7088"/>
                  </a:lnTo>
                  <a:lnTo>
                    <a:pt x="9514078" y="0"/>
                  </a:lnTo>
                  <a:close/>
                </a:path>
              </a:pathLst>
            </a:custGeom>
            <a:solidFill>
              <a:srgbClr val="6185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4341876"/>
              <a:ext cx="9604375" cy="541020"/>
            </a:xfrm>
            <a:custGeom>
              <a:avLst/>
              <a:gdLst/>
              <a:ahLst/>
              <a:cxnLst/>
              <a:rect l="l" t="t" r="r" b="b"/>
              <a:pathLst>
                <a:path w="9604375" h="541020">
                  <a:moveTo>
                    <a:pt x="9514078" y="0"/>
                  </a:moveTo>
                  <a:lnTo>
                    <a:pt x="90170" y="0"/>
                  </a:lnTo>
                  <a:lnTo>
                    <a:pt x="55078" y="7088"/>
                  </a:lnTo>
                  <a:lnTo>
                    <a:pt x="26416" y="26415"/>
                  </a:lnTo>
                  <a:lnTo>
                    <a:pt x="7088" y="55078"/>
                  </a:lnTo>
                  <a:lnTo>
                    <a:pt x="0" y="90169"/>
                  </a:lnTo>
                  <a:lnTo>
                    <a:pt x="0" y="450850"/>
                  </a:lnTo>
                  <a:lnTo>
                    <a:pt x="7088" y="485941"/>
                  </a:lnTo>
                  <a:lnTo>
                    <a:pt x="26415" y="514604"/>
                  </a:lnTo>
                  <a:lnTo>
                    <a:pt x="55078" y="533931"/>
                  </a:lnTo>
                  <a:lnTo>
                    <a:pt x="90170" y="541019"/>
                  </a:lnTo>
                  <a:lnTo>
                    <a:pt x="9514078" y="541019"/>
                  </a:lnTo>
                  <a:lnTo>
                    <a:pt x="9549169" y="533931"/>
                  </a:lnTo>
                  <a:lnTo>
                    <a:pt x="9577832" y="514604"/>
                  </a:lnTo>
                  <a:lnTo>
                    <a:pt x="9597159" y="485941"/>
                  </a:lnTo>
                  <a:lnTo>
                    <a:pt x="9604248" y="450850"/>
                  </a:lnTo>
                  <a:lnTo>
                    <a:pt x="9604248" y="90169"/>
                  </a:lnTo>
                  <a:lnTo>
                    <a:pt x="9597159" y="55078"/>
                  </a:lnTo>
                  <a:lnTo>
                    <a:pt x="9577832" y="26415"/>
                  </a:lnTo>
                  <a:lnTo>
                    <a:pt x="9549169" y="7088"/>
                  </a:lnTo>
                  <a:lnTo>
                    <a:pt x="9514078" y="0"/>
                  </a:lnTo>
                  <a:close/>
                </a:path>
              </a:pathLst>
            </a:custGeom>
            <a:solidFill>
              <a:srgbClr val="648BA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0847" y="4922520"/>
              <a:ext cx="9604375" cy="541020"/>
            </a:xfrm>
            <a:custGeom>
              <a:avLst/>
              <a:gdLst/>
              <a:ahLst/>
              <a:cxnLst/>
              <a:rect l="l" t="t" r="r" b="b"/>
              <a:pathLst>
                <a:path w="9604375" h="541020">
                  <a:moveTo>
                    <a:pt x="9514078" y="0"/>
                  </a:moveTo>
                  <a:lnTo>
                    <a:pt x="90170" y="0"/>
                  </a:lnTo>
                  <a:lnTo>
                    <a:pt x="55078" y="7088"/>
                  </a:lnTo>
                  <a:lnTo>
                    <a:pt x="26416" y="26415"/>
                  </a:lnTo>
                  <a:lnTo>
                    <a:pt x="7088" y="55078"/>
                  </a:lnTo>
                  <a:lnTo>
                    <a:pt x="0" y="90169"/>
                  </a:lnTo>
                  <a:lnTo>
                    <a:pt x="0" y="450849"/>
                  </a:lnTo>
                  <a:lnTo>
                    <a:pt x="7088" y="485941"/>
                  </a:lnTo>
                  <a:lnTo>
                    <a:pt x="26415" y="514603"/>
                  </a:lnTo>
                  <a:lnTo>
                    <a:pt x="55078" y="533931"/>
                  </a:lnTo>
                  <a:lnTo>
                    <a:pt x="90170" y="541019"/>
                  </a:lnTo>
                  <a:lnTo>
                    <a:pt x="9514078" y="541019"/>
                  </a:lnTo>
                  <a:lnTo>
                    <a:pt x="9549169" y="533931"/>
                  </a:lnTo>
                  <a:lnTo>
                    <a:pt x="9577832" y="514603"/>
                  </a:lnTo>
                  <a:lnTo>
                    <a:pt x="9597159" y="485941"/>
                  </a:lnTo>
                  <a:lnTo>
                    <a:pt x="9604248" y="450849"/>
                  </a:lnTo>
                  <a:lnTo>
                    <a:pt x="9604248" y="90169"/>
                  </a:lnTo>
                  <a:lnTo>
                    <a:pt x="9597159" y="55078"/>
                  </a:lnTo>
                  <a:lnTo>
                    <a:pt x="9577832" y="26415"/>
                  </a:lnTo>
                  <a:lnTo>
                    <a:pt x="9549169" y="7088"/>
                  </a:lnTo>
                  <a:lnTo>
                    <a:pt x="9514078" y="0"/>
                  </a:lnTo>
                  <a:close/>
                </a:path>
              </a:pathLst>
            </a:custGeom>
            <a:solidFill>
              <a:srgbClr val="6892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1450847" y="2019300"/>
            <a:ext cx="9604375" cy="3444240"/>
          </a:xfrm>
          <a:custGeom>
            <a:avLst/>
            <a:gdLst/>
            <a:ahLst/>
            <a:cxnLst/>
            <a:rect l="l" t="t" r="r" b="b"/>
            <a:pathLst>
              <a:path w="9604375" h="3444240">
                <a:moveTo>
                  <a:pt x="0" y="89915"/>
                </a:moveTo>
                <a:lnTo>
                  <a:pt x="7066" y="54917"/>
                </a:lnTo>
                <a:lnTo>
                  <a:pt x="26336" y="26336"/>
                </a:lnTo>
                <a:lnTo>
                  <a:pt x="54917" y="7066"/>
                </a:lnTo>
                <a:lnTo>
                  <a:pt x="89915" y="0"/>
                </a:lnTo>
                <a:lnTo>
                  <a:pt x="9514332" y="0"/>
                </a:lnTo>
                <a:lnTo>
                  <a:pt x="9549330" y="7066"/>
                </a:lnTo>
                <a:lnTo>
                  <a:pt x="9577911" y="26336"/>
                </a:lnTo>
                <a:lnTo>
                  <a:pt x="9597181" y="54917"/>
                </a:lnTo>
                <a:lnTo>
                  <a:pt x="9604248" y="89915"/>
                </a:lnTo>
                <a:lnTo>
                  <a:pt x="9604248" y="449579"/>
                </a:lnTo>
                <a:lnTo>
                  <a:pt x="9597181" y="484578"/>
                </a:lnTo>
                <a:lnTo>
                  <a:pt x="9577911" y="513159"/>
                </a:lnTo>
                <a:lnTo>
                  <a:pt x="9549330" y="532429"/>
                </a:lnTo>
                <a:lnTo>
                  <a:pt x="9514332" y="539496"/>
                </a:lnTo>
                <a:lnTo>
                  <a:pt x="89915" y="539496"/>
                </a:lnTo>
                <a:lnTo>
                  <a:pt x="54917" y="532429"/>
                </a:lnTo>
                <a:lnTo>
                  <a:pt x="26336" y="513159"/>
                </a:lnTo>
                <a:lnTo>
                  <a:pt x="7066" y="484578"/>
                </a:lnTo>
                <a:lnTo>
                  <a:pt x="0" y="449579"/>
                </a:lnTo>
                <a:lnTo>
                  <a:pt x="0" y="89915"/>
                </a:lnTo>
                <a:close/>
              </a:path>
              <a:path w="9604375" h="3444240">
                <a:moveTo>
                  <a:pt x="0" y="670560"/>
                </a:moveTo>
                <a:lnTo>
                  <a:pt x="7066" y="635561"/>
                </a:lnTo>
                <a:lnTo>
                  <a:pt x="26336" y="606980"/>
                </a:lnTo>
                <a:lnTo>
                  <a:pt x="54917" y="587710"/>
                </a:lnTo>
                <a:lnTo>
                  <a:pt x="89915" y="580644"/>
                </a:lnTo>
                <a:lnTo>
                  <a:pt x="9514332" y="580644"/>
                </a:lnTo>
                <a:lnTo>
                  <a:pt x="9549330" y="587710"/>
                </a:lnTo>
                <a:lnTo>
                  <a:pt x="9577911" y="606980"/>
                </a:lnTo>
                <a:lnTo>
                  <a:pt x="9597181" y="635561"/>
                </a:lnTo>
                <a:lnTo>
                  <a:pt x="9604248" y="670560"/>
                </a:lnTo>
                <a:lnTo>
                  <a:pt x="9604248" y="1030224"/>
                </a:lnTo>
                <a:lnTo>
                  <a:pt x="9597181" y="1065222"/>
                </a:lnTo>
                <a:lnTo>
                  <a:pt x="9577911" y="1093803"/>
                </a:lnTo>
                <a:lnTo>
                  <a:pt x="9549330" y="1113073"/>
                </a:lnTo>
                <a:lnTo>
                  <a:pt x="9514332" y="1120139"/>
                </a:lnTo>
                <a:lnTo>
                  <a:pt x="89915" y="1120139"/>
                </a:lnTo>
                <a:lnTo>
                  <a:pt x="54917" y="1113073"/>
                </a:lnTo>
                <a:lnTo>
                  <a:pt x="26336" y="1093803"/>
                </a:lnTo>
                <a:lnTo>
                  <a:pt x="7066" y="1065222"/>
                </a:lnTo>
                <a:lnTo>
                  <a:pt x="0" y="1030224"/>
                </a:lnTo>
                <a:lnTo>
                  <a:pt x="0" y="670560"/>
                </a:lnTo>
                <a:close/>
              </a:path>
              <a:path w="9604375" h="3444240">
                <a:moveTo>
                  <a:pt x="0" y="1251458"/>
                </a:moveTo>
                <a:lnTo>
                  <a:pt x="7088" y="1216366"/>
                </a:lnTo>
                <a:lnTo>
                  <a:pt x="26416" y="1187704"/>
                </a:lnTo>
                <a:lnTo>
                  <a:pt x="55078" y="1168376"/>
                </a:lnTo>
                <a:lnTo>
                  <a:pt x="90170" y="1161288"/>
                </a:lnTo>
                <a:lnTo>
                  <a:pt x="9514078" y="1161288"/>
                </a:lnTo>
                <a:lnTo>
                  <a:pt x="9549169" y="1168376"/>
                </a:lnTo>
                <a:lnTo>
                  <a:pt x="9577832" y="1187704"/>
                </a:lnTo>
                <a:lnTo>
                  <a:pt x="9597159" y="1216366"/>
                </a:lnTo>
                <a:lnTo>
                  <a:pt x="9604248" y="1251458"/>
                </a:lnTo>
                <a:lnTo>
                  <a:pt x="9604248" y="1612138"/>
                </a:lnTo>
                <a:lnTo>
                  <a:pt x="9597159" y="1647229"/>
                </a:lnTo>
                <a:lnTo>
                  <a:pt x="9577832" y="1675892"/>
                </a:lnTo>
                <a:lnTo>
                  <a:pt x="9549169" y="1695219"/>
                </a:lnTo>
                <a:lnTo>
                  <a:pt x="9514078" y="1702308"/>
                </a:lnTo>
                <a:lnTo>
                  <a:pt x="90170" y="1702308"/>
                </a:lnTo>
                <a:lnTo>
                  <a:pt x="55078" y="1695219"/>
                </a:lnTo>
                <a:lnTo>
                  <a:pt x="26415" y="1675892"/>
                </a:lnTo>
                <a:lnTo>
                  <a:pt x="7088" y="1647229"/>
                </a:lnTo>
                <a:lnTo>
                  <a:pt x="0" y="1612138"/>
                </a:lnTo>
                <a:lnTo>
                  <a:pt x="0" y="1251458"/>
                </a:lnTo>
                <a:close/>
              </a:path>
              <a:path w="9604375" h="3444240">
                <a:moveTo>
                  <a:pt x="0" y="1832102"/>
                </a:moveTo>
                <a:lnTo>
                  <a:pt x="7088" y="1797010"/>
                </a:lnTo>
                <a:lnTo>
                  <a:pt x="26416" y="1768347"/>
                </a:lnTo>
                <a:lnTo>
                  <a:pt x="55078" y="1749020"/>
                </a:lnTo>
                <a:lnTo>
                  <a:pt x="90170" y="1741932"/>
                </a:lnTo>
                <a:lnTo>
                  <a:pt x="9514078" y="1741932"/>
                </a:lnTo>
                <a:lnTo>
                  <a:pt x="9549169" y="1749020"/>
                </a:lnTo>
                <a:lnTo>
                  <a:pt x="9577832" y="1768347"/>
                </a:lnTo>
                <a:lnTo>
                  <a:pt x="9597159" y="1797010"/>
                </a:lnTo>
                <a:lnTo>
                  <a:pt x="9604248" y="1832102"/>
                </a:lnTo>
                <a:lnTo>
                  <a:pt x="9604248" y="2192782"/>
                </a:lnTo>
                <a:lnTo>
                  <a:pt x="9597159" y="2227873"/>
                </a:lnTo>
                <a:lnTo>
                  <a:pt x="9577832" y="2256536"/>
                </a:lnTo>
                <a:lnTo>
                  <a:pt x="9549169" y="2275863"/>
                </a:lnTo>
                <a:lnTo>
                  <a:pt x="9514078" y="2282952"/>
                </a:lnTo>
                <a:lnTo>
                  <a:pt x="90170" y="2282952"/>
                </a:lnTo>
                <a:lnTo>
                  <a:pt x="55078" y="2275863"/>
                </a:lnTo>
                <a:lnTo>
                  <a:pt x="26415" y="2256536"/>
                </a:lnTo>
                <a:lnTo>
                  <a:pt x="7088" y="2227873"/>
                </a:lnTo>
                <a:lnTo>
                  <a:pt x="0" y="2192782"/>
                </a:lnTo>
                <a:lnTo>
                  <a:pt x="0" y="1832102"/>
                </a:lnTo>
                <a:close/>
              </a:path>
              <a:path w="9604375" h="3444240">
                <a:moveTo>
                  <a:pt x="0" y="2412746"/>
                </a:moveTo>
                <a:lnTo>
                  <a:pt x="7088" y="2377654"/>
                </a:lnTo>
                <a:lnTo>
                  <a:pt x="26416" y="2348991"/>
                </a:lnTo>
                <a:lnTo>
                  <a:pt x="55078" y="2329664"/>
                </a:lnTo>
                <a:lnTo>
                  <a:pt x="90170" y="2322576"/>
                </a:lnTo>
                <a:lnTo>
                  <a:pt x="9514078" y="2322576"/>
                </a:lnTo>
                <a:lnTo>
                  <a:pt x="9549169" y="2329664"/>
                </a:lnTo>
                <a:lnTo>
                  <a:pt x="9577832" y="2348991"/>
                </a:lnTo>
                <a:lnTo>
                  <a:pt x="9597159" y="2377654"/>
                </a:lnTo>
                <a:lnTo>
                  <a:pt x="9604248" y="2412746"/>
                </a:lnTo>
                <a:lnTo>
                  <a:pt x="9604248" y="2773426"/>
                </a:lnTo>
                <a:lnTo>
                  <a:pt x="9597159" y="2808517"/>
                </a:lnTo>
                <a:lnTo>
                  <a:pt x="9577832" y="2837180"/>
                </a:lnTo>
                <a:lnTo>
                  <a:pt x="9549169" y="2856507"/>
                </a:lnTo>
                <a:lnTo>
                  <a:pt x="9514078" y="2863596"/>
                </a:lnTo>
                <a:lnTo>
                  <a:pt x="90170" y="2863596"/>
                </a:lnTo>
                <a:lnTo>
                  <a:pt x="55078" y="2856507"/>
                </a:lnTo>
                <a:lnTo>
                  <a:pt x="26415" y="2837180"/>
                </a:lnTo>
                <a:lnTo>
                  <a:pt x="7088" y="2808517"/>
                </a:lnTo>
                <a:lnTo>
                  <a:pt x="0" y="2773426"/>
                </a:lnTo>
                <a:lnTo>
                  <a:pt x="0" y="2412746"/>
                </a:lnTo>
                <a:close/>
              </a:path>
              <a:path w="9604375" h="3444240">
                <a:moveTo>
                  <a:pt x="0" y="2993390"/>
                </a:moveTo>
                <a:lnTo>
                  <a:pt x="7088" y="2958298"/>
                </a:lnTo>
                <a:lnTo>
                  <a:pt x="26416" y="2929635"/>
                </a:lnTo>
                <a:lnTo>
                  <a:pt x="55078" y="2910308"/>
                </a:lnTo>
                <a:lnTo>
                  <a:pt x="90170" y="2903220"/>
                </a:lnTo>
                <a:lnTo>
                  <a:pt x="9514078" y="2903220"/>
                </a:lnTo>
                <a:lnTo>
                  <a:pt x="9549169" y="2910308"/>
                </a:lnTo>
                <a:lnTo>
                  <a:pt x="9577832" y="2929635"/>
                </a:lnTo>
                <a:lnTo>
                  <a:pt x="9597159" y="2958298"/>
                </a:lnTo>
                <a:lnTo>
                  <a:pt x="9604248" y="2993390"/>
                </a:lnTo>
                <a:lnTo>
                  <a:pt x="9604248" y="3354070"/>
                </a:lnTo>
                <a:lnTo>
                  <a:pt x="9597159" y="3389161"/>
                </a:lnTo>
                <a:lnTo>
                  <a:pt x="9577832" y="3417824"/>
                </a:lnTo>
                <a:lnTo>
                  <a:pt x="9549169" y="3437151"/>
                </a:lnTo>
                <a:lnTo>
                  <a:pt x="9514078" y="3444240"/>
                </a:lnTo>
                <a:lnTo>
                  <a:pt x="90170" y="3444240"/>
                </a:lnTo>
                <a:lnTo>
                  <a:pt x="55078" y="3437151"/>
                </a:lnTo>
                <a:lnTo>
                  <a:pt x="26415" y="3417824"/>
                </a:lnTo>
                <a:lnTo>
                  <a:pt x="7088" y="3389161"/>
                </a:lnTo>
                <a:lnTo>
                  <a:pt x="0" y="3354070"/>
                </a:lnTo>
                <a:lnTo>
                  <a:pt x="0" y="2993390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18919" y="2057781"/>
            <a:ext cx="9434830" cy="3413114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240029">
              <a:lnSpc>
                <a:spcPts val="1460"/>
              </a:lnSpc>
              <a:spcBef>
                <a:spcPts val="335"/>
              </a:spcBef>
            </a:pP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400" spc="-110" dirty="0" err="1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4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4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4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terkait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pengambilan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melaporkan 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atau 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memberikan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keterangan 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adanya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dugaan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menetapkan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130" dirty="0">
                <a:solidFill>
                  <a:srgbClr val="FFFFFF"/>
                </a:solidFill>
                <a:latin typeface="Trebuchet MS"/>
                <a:cs typeface="Trebuchet MS"/>
              </a:rPr>
              <a:t>dan/atau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tindakan.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Trebuchet MS"/>
              <a:cs typeface="Trebuchet MS"/>
            </a:endParaRPr>
          </a:p>
          <a:p>
            <a:pPr marL="12700" marR="179705">
              <a:lnSpc>
                <a:spcPts val="1460"/>
              </a:lnSpc>
            </a:pP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Laporan 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keterangan disampaikan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kepada atasan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langsung </a:t>
            </a: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pengambil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secara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tertulis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mencantumkan  identitas </a:t>
            </a:r>
            <a:r>
              <a:rPr sz="1400" spc="-114" dirty="0">
                <a:solidFill>
                  <a:srgbClr val="FFFFFF"/>
                </a:solidFill>
                <a:latin typeface="Trebuchet MS"/>
                <a:cs typeface="Trebuchet MS"/>
              </a:rPr>
              <a:t>jelas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pelapor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melampirkan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bukti-bukti</a:t>
            </a:r>
            <a:r>
              <a:rPr sz="1400" spc="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terkait.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 dirty="0">
              <a:latin typeface="Trebuchet MS"/>
              <a:cs typeface="Trebuchet MS"/>
            </a:endParaRPr>
          </a:p>
          <a:p>
            <a:pPr marL="12700" marR="121920">
              <a:lnSpc>
                <a:spcPts val="1460"/>
              </a:lnSpc>
            </a:pP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Atasan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langsung </a:t>
            </a: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pengambil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pemeriksaan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menguji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kebenaran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laporan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paling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lambat 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3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(tiga)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hari 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kerja sejak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diterimanya</a:t>
            </a:r>
            <a:r>
              <a:rPr sz="1400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laporan.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Apabila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hasil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dari pemeriksaan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benar,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130" dirty="0">
                <a:solidFill>
                  <a:srgbClr val="FFFFFF"/>
                </a:solidFill>
                <a:latin typeface="Trebuchet MS"/>
                <a:cs typeface="Trebuchet MS"/>
              </a:rPr>
              <a:t>dan/atau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tindakan </a:t>
            </a: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dilaporkan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dinyatakan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tetap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berlaku.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Trebuchet MS"/>
              <a:cs typeface="Trebuchet MS"/>
            </a:endParaRPr>
          </a:p>
          <a:p>
            <a:pPr marL="12700">
              <a:lnSpc>
                <a:spcPts val="1570"/>
              </a:lnSpc>
              <a:spcBef>
                <a:spcPts val="5"/>
              </a:spcBef>
            </a:pP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Apabila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hasil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pemeriksaan </a:t>
            </a: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benar,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400" spc="-114" dirty="0">
                <a:solidFill>
                  <a:srgbClr val="FFFFFF"/>
                </a:solidFill>
                <a:latin typeface="Trebuchet MS"/>
                <a:cs typeface="Trebuchet MS"/>
              </a:rPr>
              <a:t>jangka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waktu 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2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(dua)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hari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130" dirty="0">
                <a:solidFill>
                  <a:srgbClr val="FFFFFF"/>
                </a:solidFill>
                <a:latin typeface="Trebuchet MS"/>
                <a:cs typeface="Trebuchet MS"/>
              </a:rPr>
              <a:t>dan/atau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tindakan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tersebut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ditinjau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kembali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60" dirty="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atasan</a:t>
            </a:r>
            <a:endParaRPr sz="1400" dirty="0">
              <a:latin typeface="Trebuchet MS"/>
              <a:cs typeface="Trebuchet MS"/>
            </a:endParaRPr>
          </a:p>
          <a:p>
            <a:pPr marL="12700">
              <a:lnSpc>
                <a:spcPts val="1570"/>
              </a:lnSpc>
            </a:pP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atasan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langsung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tersebut.</a:t>
            </a:r>
            <a:endParaRPr sz="1400" dirty="0">
              <a:latin typeface="Trebuchet MS"/>
              <a:cs typeface="Trebuchet MS"/>
            </a:endParaRPr>
          </a:p>
          <a:p>
            <a:pPr marL="12700">
              <a:lnSpc>
                <a:spcPts val="1575"/>
              </a:lnSpc>
              <a:spcBef>
                <a:spcPts val="1430"/>
              </a:spcBef>
            </a:pP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Pengawasan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terhadap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pelaksanaan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tindak 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lanjut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hasil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pemeriksaan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terjadinya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dilaksanakan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oleh</a:t>
            </a:r>
            <a:endParaRPr sz="1400" dirty="0">
              <a:latin typeface="Trebuchet MS"/>
              <a:cs typeface="Trebuchet MS"/>
            </a:endParaRPr>
          </a:p>
          <a:p>
            <a:pPr marL="12700">
              <a:lnSpc>
                <a:spcPts val="1575"/>
              </a:lnSpc>
            </a:pPr>
            <a:r>
              <a:rPr lang="en-US" sz="1400" spc="-85" dirty="0" err="1">
                <a:solidFill>
                  <a:srgbClr val="FFFFFF"/>
                </a:solidFill>
                <a:latin typeface="Trebuchet MS"/>
                <a:cs typeface="Trebuchet MS"/>
              </a:rPr>
              <a:t>pimpinan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1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850074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45" dirty="0"/>
              <a:t>PENANGANAN </a:t>
            </a:r>
            <a:r>
              <a:rPr spc="170" dirty="0"/>
              <a:t>BENTURAN </a:t>
            </a:r>
            <a:r>
              <a:rPr spc="155" dirty="0"/>
              <a:t>KEPENTINGAN</a:t>
            </a:r>
            <a:r>
              <a:rPr spc="-665" dirty="0"/>
              <a:t> </a:t>
            </a:r>
            <a:r>
              <a:rPr spc="-125" dirty="0"/>
              <a:t>(2)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058923"/>
            <a:ext cx="9619615" cy="3365500"/>
            <a:chOff x="1443227" y="2058923"/>
            <a:chExt cx="9619615" cy="3365500"/>
          </a:xfrm>
        </p:grpSpPr>
        <p:sp>
          <p:nvSpPr>
            <p:cNvPr id="4" name="object 4"/>
            <p:cNvSpPr/>
            <p:nvPr/>
          </p:nvSpPr>
          <p:spPr>
            <a:xfrm>
              <a:off x="1450847" y="2066543"/>
              <a:ext cx="9604375" cy="1085215"/>
            </a:xfrm>
            <a:custGeom>
              <a:avLst/>
              <a:gdLst/>
              <a:ahLst/>
              <a:cxnLst/>
              <a:rect l="l" t="t" r="r" b="b"/>
              <a:pathLst>
                <a:path w="9604375" h="1085214">
                  <a:moveTo>
                    <a:pt x="9423400" y="0"/>
                  </a:moveTo>
                  <a:lnTo>
                    <a:pt x="180847" y="0"/>
                  </a:lnTo>
                  <a:lnTo>
                    <a:pt x="132791" y="6464"/>
                  </a:lnTo>
                  <a:lnTo>
                    <a:pt x="89596" y="24703"/>
                  </a:lnTo>
                  <a:lnTo>
                    <a:pt x="52990" y="52990"/>
                  </a:lnTo>
                  <a:lnTo>
                    <a:pt x="24703" y="89596"/>
                  </a:lnTo>
                  <a:lnTo>
                    <a:pt x="6464" y="132791"/>
                  </a:lnTo>
                  <a:lnTo>
                    <a:pt x="0" y="180847"/>
                  </a:lnTo>
                  <a:lnTo>
                    <a:pt x="0" y="904239"/>
                  </a:lnTo>
                  <a:lnTo>
                    <a:pt x="6464" y="952296"/>
                  </a:lnTo>
                  <a:lnTo>
                    <a:pt x="24703" y="995491"/>
                  </a:lnTo>
                  <a:lnTo>
                    <a:pt x="52990" y="1032097"/>
                  </a:lnTo>
                  <a:lnTo>
                    <a:pt x="89596" y="1060384"/>
                  </a:lnTo>
                  <a:lnTo>
                    <a:pt x="132791" y="1078623"/>
                  </a:lnTo>
                  <a:lnTo>
                    <a:pt x="180847" y="1085088"/>
                  </a:lnTo>
                  <a:lnTo>
                    <a:pt x="9423400" y="1085088"/>
                  </a:lnTo>
                  <a:lnTo>
                    <a:pt x="9471456" y="1078623"/>
                  </a:lnTo>
                  <a:lnTo>
                    <a:pt x="9514651" y="1060384"/>
                  </a:lnTo>
                  <a:lnTo>
                    <a:pt x="9551257" y="1032097"/>
                  </a:lnTo>
                  <a:lnTo>
                    <a:pt x="9579544" y="995491"/>
                  </a:lnTo>
                  <a:lnTo>
                    <a:pt x="9597783" y="952296"/>
                  </a:lnTo>
                  <a:lnTo>
                    <a:pt x="9604248" y="904239"/>
                  </a:lnTo>
                  <a:lnTo>
                    <a:pt x="9604248" y="180847"/>
                  </a:lnTo>
                  <a:lnTo>
                    <a:pt x="9597783" y="132791"/>
                  </a:lnTo>
                  <a:lnTo>
                    <a:pt x="9579544" y="89596"/>
                  </a:lnTo>
                  <a:lnTo>
                    <a:pt x="9551257" y="52990"/>
                  </a:lnTo>
                  <a:lnTo>
                    <a:pt x="9514651" y="24703"/>
                  </a:lnTo>
                  <a:lnTo>
                    <a:pt x="9471456" y="6464"/>
                  </a:lnTo>
                  <a:lnTo>
                    <a:pt x="9423400" y="0"/>
                  </a:lnTo>
                  <a:close/>
                </a:path>
              </a:pathLst>
            </a:custGeom>
            <a:solidFill>
              <a:srgbClr val="795F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066543"/>
              <a:ext cx="9604375" cy="1085215"/>
            </a:xfrm>
            <a:custGeom>
              <a:avLst/>
              <a:gdLst/>
              <a:ahLst/>
              <a:cxnLst/>
              <a:rect l="l" t="t" r="r" b="b"/>
              <a:pathLst>
                <a:path w="9604375" h="1085214">
                  <a:moveTo>
                    <a:pt x="0" y="180847"/>
                  </a:moveTo>
                  <a:lnTo>
                    <a:pt x="6464" y="132791"/>
                  </a:lnTo>
                  <a:lnTo>
                    <a:pt x="24703" y="89596"/>
                  </a:lnTo>
                  <a:lnTo>
                    <a:pt x="52990" y="52990"/>
                  </a:lnTo>
                  <a:lnTo>
                    <a:pt x="89596" y="24703"/>
                  </a:lnTo>
                  <a:lnTo>
                    <a:pt x="132791" y="6464"/>
                  </a:lnTo>
                  <a:lnTo>
                    <a:pt x="180847" y="0"/>
                  </a:lnTo>
                  <a:lnTo>
                    <a:pt x="9423400" y="0"/>
                  </a:lnTo>
                  <a:lnTo>
                    <a:pt x="9471456" y="6464"/>
                  </a:lnTo>
                  <a:lnTo>
                    <a:pt x="9514651" y="24703"/>
                  </a:lnTo>
                  <a:lnTo>
                    <a:pt x="9551257" y="52990"/>
                  </a:lnTo>
                  <a:lnTo>
                    <a:pt x="9579544" y="89596"/>
                  </a:lnTo>
                  <a:lnTo>
                    <a:pt x="9597783" y="132791"/>
                  </a:lnTo>
                  <a:lnTo>
                    <a:pt x="9604248" y="180847"/>
                  </a:lnTo>
                  <a:lnTo>
                    <a:pt x="9604248" y="904239"/>
                  </a:lnTo>
                  <a:lnTo>
                    <a:pt x="9597783" y="952296"/>
                  </a:lnTo>
                  <a:lnTo>
                    <a:pt x="9579544" y="995491"/>
                  </a:lnTo>
                  <a:lnTo>
                    <a:pt x="9551257" y="1032097"/>
                  </a:lnTo>
                  <a:lnTo>
                    <a:pt x="9514651" y="1060384"/>
                  </a:lnTo>
                  <a:lnTo>
                    <a:pt x="9471456" y="1078623"/>
                  </a:lnTo>
                  <a:lnTo>
                    <a:pt x="9423400" y="1085088"/>
                  </a:lnTo>
                  <a:lnTo>
                    <a:pt x="180847" y="1085088"/>
                  </a:lnTo>
                  <a:lnTo>
                    <a:pt x="132791" y="1078623"/>
                  </a:lnTo>
                  <a:lnTo>
                    <a:pt x="89596" y="1060384"/>
                  </a:lnTo>
                  <a:lnTo>
                    <a:pt x="52990" y="1032097"/>
                  </a:lnTo>
                  <a:lnTo>
                    <a:pt x="24703" y="995491"/>
                  </a:lnTo>
                  <a:lnTo>
                    <a:pt x="6464" y="952296"/>
                  </a:lnTo>
                  <a:lnTo>
                    <a:pt x="0" y="904239"/>
                  </a:lnTo>
                  <a:lnTo>
                    <a:pt x="0" y="180847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0847" y="3198875"/>
              <a:ext cx="9604375" cy="1085215"/>
            </a:xfrm>
            <a:custGeom>
              <a:avLst/>
              <a:gdLst/>
              <a:ahLst/>
              <a:cxnLst/>
              <a:rect l="l" t="t" r="r" b="b"/>
              <a:pathLst>
                <a:path w="9604375" h="1085214">
                  <a:moveTo>
                    <a:pt x="9423400" y="0"/>
                  </a:moveTo>
                  <a:lnTo>
                    <a:pt x="180847" y="0"/>
                  </a:lnTo>
                  <a:lnTo>
                    <a:pt x="132791" y="6464"/>
                  </a:lnTo>
                  <a:lnTo>
                    <a:pt x="89596" y="24703"/>
                  </a:lnTo>
                  <a:lnTo>
                    <a:pt x="52990" y="52990"/>
                  </a:lnTo>
                  <a:lnTo>
                    <a:pt x="24703" y="89596"/>
                  </a:lnTo>
                  <a:lnTo>
                    <a:pt x="6464" y="132791"/>
                  </a:lnTo>
                  <a:lnTo>
                    <a:pt x="0" y="180848"/>
                  </a:lnTo>
                  <a:lnTo>
                    <a:pt x="0" y="904240"/>
                  </a:lnTo>
                  <a:lnTo>
                    <a:pt x="6464" y="952296"/>
                  </a:lnTo>
                  <a:lnTo>
                    <a:pt x="24703" y="995491"/>
                  </a:lnTo>
                  <a:lnTo>
                    <a:pt x="52990" y="1032097"/>
                  </a:lnTo>
                  <a:lnTo>
                    <a:pt x="89596" y="1060384"/>
                  </a:lnTo>
                  <a:lnTo>
                    <a:pt x="132791" y="1078623"/>
                  </a:lnTo>
                  <a:lnTo>
                    <a:pt x="180847" y="1085088"/>
                  </a:lnTo>
                  <a:lnTo>
                    <a:pt x="9423400" y="1085088"/>
                  </a:lnTo>
                  <a:lnTo>
                    <a:pt x="9471456" y="1078623"/>
                  </a:lnTo>
                  <a:lnTo>
                    <a:pt x="9514651" y="1060384"/>
                  </a:lnTo>
                  <a:lnTo>
                    <a:pt x="9551257" y="1032097"/>
                  </a:lnTo>
                  <a:lnTo>
                    <a:pt x="9579544" y="995491"/>
                  </a:lnTo>
                  <a:lnTo>
                    <a:pt x="9597783" y="952296"/>
                  </a:lnTo>
                  <a:lnTo>
                    <a:pt x="9604248" y="904240"/>
                  </a:lnTo>
                  <a:lnTo>
                    <a:pt x="9604248" y="180848"/>
                  </a:lnTo>
                  <a:lnTo>
                    <a:pt x="9597783" y="132791"/>
                  </a:lnTo>
                  <a:lnTo>
                    <a:pt x="9579544" y="89596"/>
                  </a:lnTo>
                  <a:lnTo>
                    <a:pt x="9551257" y="52990"/>
                  </a:lnTo>
                  <a:lnTo>
                    <a:pt x="9514651" y="24703"/>
                  </a:lnTo>
                  <a:lnTo>
                    <a:pt x="9471456" y="6464"/>
                  </a:lnTo>
                  <a:lnTo>
                    <a:pt x="9423400" y="0"/>
                  </a:lnTo>
                  <a:close/>
                </a:path>
              </a:pathLst>
            </a:custGeom>
            <a:solidFill>
              <a:srgbClr val="5D5B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50847" y="3198875"/>
              <a:ext cx="9604375" cy="1085215"/>
            </a:xfrm>
            <a:custGeom>
              <a:avLst/>
              <a:gdLst/>
              <a:ahLst/>
              <a:cxnLst/>
              <a:rect l="l" t="t" r="r" b="b"/>
              <a:pathLst>
                <a:path w="9604375" h="1085214">
                  <a:moveTo>
                    <a:pt x="0" y="180848"/>
                  </a:moveTo>
                  <a:lnTo>
                    <a:pt x="6464" y="132791"/>
                  </a:lnTo>
                  <a:lnTo>
                    <a:pt x="24703" y="89596"/>
                  </a:lnTo>
                  <a:lnTo>
                    <a:pt x="52990" y="52990"/>
                  </a:lnTo>
                  <a:lnTo>
                    <a:pt x="89596" y="24703"/>
                  </a:lnTo>
                  <a:lnTo>
                    <a:pt x="132791" y="6464"/>
                  </a:lnTo>
                  <a:lnTo>
                    <a:pt x="180847" y="0"/>
                  </a:lnTo>
                  <a:lnTo>
                    <a:pt x="9423400" y="0"/>
                  </a:lnTo>
                  <a:lnTo>
                    <a:pt x="9471456" y="6464"/>
                  </a:lnTo>
                  <a:lnTo>
                    <a:pt x="9514651" y="24703"/>
                  </a:lnTo>
                  <a:lnTo>
                    <a:pt x="9551257" y="52990"/>
                  </a:lnTo>
                  <a:lnTo>
                    <a:pt x="9579544" y="89596"/>
                  </a:lnTo>
                  <a:lnTo>
                    <a:pt x="9597783" y="132791"/>
                  </a:lnTo>
                  <a:lnTo>
                    <a:pt x="9604248" y="180848"/>
                  </a:lnTo>
                  <a:lnTo>
                    <a:pt x="9604248" y="904240"/>
                  </a:lnTo>
                  <a:lnTo>
                    <a:pt x="9597783" y="952296"/>
                  </a:lnTo>
                  <a:lnTo>
                    <a:pt x="9579544" y="995491"/>
                  </a:lnTo>
                  <a:lnTo>
                    <a:pt x="9551257" y="1032097"/>
                  </a:lnTo>
                  <a:lnTo>
                    <a:pt x="9514651" y="1060384"/>
                  </a:lnTo>
                  <a:lnTo>
                    <a:pt x="9471456" y="1078623"/>
                  </a:lnTo>
                  <a:lnTo>
                    <a:pt x="9423400" y="1085088"/>
                  </a:lnTo>
                  <a:lnTo>
                    <a:pt x="180847" y="1085088"/>
                  </a:lnTo>
                  <a:lnTo>
                    <a:pt x="132791" y="1078623"/>
                  </a:lnTo>
                  <a:lnTo>
                    <a:pt x="89596" y="1060384"/>
                  </a:lnTo>
                  <a:lnTo>
                    <a:pt x="52990" y="1032097"/>
                  </a:lnTo>
                  <a:lnTo>
                    <a:pt x="24703" y="995491"/>
                  </a:lnTo>
                  <a:lnTo>
                    <a:pt x="6464" y="952296"/>
                  </a:lnTo>
                  <a:lnTo>
                    <a:pt x="0" y="904240"/>
                  </a:lnTo>
                  <a:lnTo>
                    <a:pt x="0" y="180848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4329683"/>
              <a:ext cx="9604375" cy="1087120"/>
            </a:xfrm>
            <a:custGeom>
              <a:avLst/>
              <a:gdLst/>
              <a:ahLst/>
              <a:cxnLst/>
              <a:rect l="l" t="t" r="r" b="b"/>
              <a:pathLst>
                <a:path w="9604375" h="1087120">
                  <a:moveTo>
                    <a:pt x="9423146" y="0"/>
                  </a:moveTo>
                  <a:lnTo>
                    <a:pt x="181102" y="0"/>
                  </a:lnTo>
                  <a:lnTo>
                    <a:pt x="132938" y="6465"/>
                  </a:lnTo>
                  <a:lnTo>
                    <a:pt x="89671" y="24713"/>
                  </a:lnTo>
                  <a:lnTo>
                    <a:pt x="53022" y="53022"/>
                  </a:lnTo>
                  <a:lnTo>
                    <a:pt x="24713" y="89671"/>
                  </a:lnTo>
                  <a:lnTo>
                    <a:pt x="6465" y="132938"/>
                  </a:lnTo>
                  <a:lnTo>
                    <a:pt x="0" y="181102"/>
                  </a:lnTo>
                  <a:lnTo>
                    <a:pt x="0" y="905510"/>
                  </a:lnTo>
                  <a:lnTo>
                    <a:pt x="6465" y="953673"/>
                  </a:lnTo>
                  <a:lnTo>
                    <a:pt x="24713" y="996940"/>
                  </a:lnTo>
                  <a:lnTo>
                    <a:pt x="53022" y="1033589"/>
                  </a:lnTo>
                  <a:lnTo>
                    <a:pt x="89671" y="1061898"/>
                  </a:lnTo>
                  <a:lnTo>
                    <a:pt x="132938" y="1080146"/>
                  </a:lnTo>
                  <a:lnTo>
                    <a:pt x="181102" y="1086612"/>
                  </a:lnTo>
                  <a:lnTo>
                    <a:pt x="9423146" y="1086612"/>
                  </a:lnTo>
                  <a:lnTo>
                    <a:pt x="9471309" y="1080146"/>
                  </a:lnTo>
                  <a:lnTo>
                    <a:pt x="9514576" y="1061898"/>
                  </a:lnTo>
                  <a:lnTo>
                    <a:pt x="9551225" y="1033589"/>
                  </a:lnTo>
                  <a:lnTo>
                    <a:pt x="9579534" y="996940"/>
                  </a:lnTo>
                  <a:lnTo>
                    <a:pt x="9597782" y="953673"/>
                  </a:lnTo>
                  <a:lnTo>
                    <a:pt x="9604248" y="905510"/>
                  </a:lnTo>
                  <a:lnTo>
                    <a:pt x="9604248" y="181102"/>
                  </a:lnTo>
                  <a:lnTo>
                    <a:pt x="9597782" y="132938"/>
                  </a:lnTo>
                  <a:lnTo>
                    <a:pt x="9579534" y="89671"/>
                  </a:lnTo>
                  <a:lnTo>
                    <a:pt x="9551225" y="53022"/>
                  </a:lnTo>
                  <a:lnTo>
                    <a:pt x="9514576" y="24713"/>
                  </a:lnTo>
                  <a:lnTo>
                    <a:pt x="9471309" y="6465"/>
                  </a:lnTo>
                  <a:lnTo>
                    <a:pt x="9423146" y="0"/>
                  </a:lnTo>
                  <a:close/>
                </a:path>
              </a:pathLst>
            </a:custGeom>
            <a:solidFill>
              <a:srgbClr val="576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0847" y="4329683"/>
              <a:ext cx="9604375" cy="1087120"/>
            </a:xfrm>
            <a:custGeom>
              <a:avLst/>
              <a:gdLst/>
              <a:ahLst/>
              <a:cxnLst/>
              <a:rect l="l" t="t" r="r" b="b"/>
              <a:pathLst>
                <a:path w="9604375" h="1087120">
                  <a:moveTo>
                    <a:pt x="0" y="181102"/>
                  </a:moveTo>
                  <a:lnTo>
                    <a:pt x="6465" y="132938"/>
                  </a:lnTo>
                  <a:lnTo>
                    <a:pt x="24713" y="89671"/>
                  </a:lnTo>
                  <a:lnTo>
                    <a:pt x="53022" y="53022"/>
                  </a:lnTo>
                  <a:lnTo>
                    <a:pt x="89671" y="24713"/>
                  </a:lnTo>
                  <a:lnTo>
                    <a:pt x="132938" y="6465"/>
                  </a:lnTo>
                  <a:lnTo>
                    <a:pt x="181102" y="0"/>
                  </a:lnTo>
                  <a:lnTo>
                    <a:pt x="9423146" y="0"/>
                  </a:lnTo>
                  <a:lnTo>
                    <a:pt x="9471309" y="6465"/>
                  </a:lnTo>
                  <a:lnTo>
                    <a:pt x="9514576" y="24713"/>
                  </a:lnTo>
                  <a:lnTo>
                    <a:pt x="9551225" y="53022"/>
                  </a:lnTo>
                  <a:lnTo>
                    <a:pt x="9579534" y="89671"/>
                  </a:lnTo>
                  <a:lnTo>
                    <a:pt x="9597782" y="132938"/>
                  </a:lnTo>
                  <a:lnTo>
                    <a:pt x="9604248" y="181102"/>
                  </a:lnTo>
                  <a:lnTo>
                    <a:pt x="9604248" y="905510"/>
                  </a:lnTo>
                  <a:lnTo>
                    <a:pt x="9597782" y="953673"/>
                  </a:lnTo>
                  <a:lnTo>
                    <a:pt x="9579534" y="996940"/>
                  </a:lnTo>
                  <a:lnTo>
                    <a:pt x="9551225" y="1033589"/>
                  </a:lnTo>
                  <a:lnTo>
                    <a:pt x="9514576" y="1061898"/>
                  </a:lnTo>
                  <a:lnTo>
                    <a:pt x="9471309" y="1080146"/>
                  </a:lnTo>
                  <a:lnTo>
                    <a:pt x="9423146" y="1086612"/>
                  </a:lnTo>
                  <a:lnTo>
                    <a:pt x="181102" y="1086612"/>
                  </a:lnTo>
                  <a:lnTo>
                    <a:pt x="132938" y="1080146"/>
                  </a:lnTo>
                  <a:lnTo>
                    <a:pt x="89671" y="1061898"/>
                  </a:lnTo>
                  <a:lnTo>
                    <a:pt x="53022" y="1033589"/>
                  </a:lnTo>
                  <a:lnTo>
                    <a:pt x="24713" y="996940"/>
                  </a:lnTo>
                  <a:lnTo>
                    <a:pt x="6465" y="953673"/>
                  </a:lnTo>
                  <a:lnTo>
                    <a:pt x="0" y="905510"/>
                  </a:lnTo>
                  <a:lnTo>
                    <a:pt x="0" y="181102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53083" y="2134869"/>
            <a:ext cx="9353550" cy="316952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ct val="87100"/>
              </a:lnSpc>
              <a:spcBef>
                <a:spcPts val="340"/>
              </a:spcBef>
            </a:pPr>
            <a:r>
              <a:rPr sz="1600" spc="-14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600" spc="-130" dirty="0" err="1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6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6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6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spc="-70" dirty="0">
                <a:solidFill>
                  <a:srgbClr val="FFFFFF"/>
                </a:solidFill>
                <a:latin typeface="Trebuchet MS"/>
                <a:cs typeface="Trebuchet MS"/>
              </a:rPr>
              <a:t>berpotensi </a:t>
            </a:r>
            <a:r>
              <a:rPr sz="1600" spc="-155" dirty="0">
                <a:solidFill>
                  <a:srgbClr val="FFFFFF"/>
                </a:solidFill>
                <a:latin typeface="Trebuchet MS"/>
                <a:cs typeface="Trebuchet MS"/>
              </a:rPr>
              <a:t>dan/atau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telah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berada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situasi 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600" spc="-80" dirty="0">
                <a:solidFill>
                  <a:srgbClr val="FFFFFF"/>
                </a:solidFill>
                <a:latin typeface="Trebuchet MS"/>
                <a:cs typeface="Trebuchet MS"/>
              </a:rPr>
              <a:t>mengundurkan 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diri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tugas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spc="-70" dirty="0">
                <a:solidFill>
                  <a:srgbClr val="FFFFFF"/>
                </a:solidFill>
                <a:latin typeface="Trebuchet MS"/>
                <a:cs typeface="Trebuchet MS"/>
              </a:rPr>
              <a:t>berpotensi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memutuskan 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tidak terlibat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600" spc="-50" dirty="0">
                <a:solidFill>
                  <a:srgbClr val="FFFFFF"/>
                </a:solidFill>
                <a:latin typeface="Trebuchet MS"/>
                <a:cs typeface="Trebuchet MS"/>
              </a:rPr>
              <a:t>proses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pengambilan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keputusan terkait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600" spc="-120" dirty="0">
                <a:solidFill>
                  <a:srgbClr val="FFFFFF"/>
                </a:solidFill>
                <a:latin typeface="Trebuchet MS"/>
                <a:cs typeface="Trebuchet MS"/>
              </a:rPr>
              <a:t>kegiatan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terdapat 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benturan</a:t>
            </a:r>
            <a:r>
              <a:rPr sz="16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kepentingan.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US"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00" dirty="0">
              <a:latin typeface="Trebuchet MS"/>
              <a:cs typeface="Trebuchet MS"/>
            </a:endParaRPr>
          </a:p>
          <a:p>
            <a:pPr marL="12700" marR="229235">
              <a:lnSpc>
                <a:spcPct val="87200"/>
              </a:lnSpc>
            </a:pPr>
            <a:r>
              <a:rPr sz="1600" spc="-14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600" spc="-130" dirty="0" err="1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6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6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6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terlibat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memiliki 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potensi untuk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terlibat 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secara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langsung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kepentingan, </a:t>
            </a:r>
            <a:r>
              <a:rPr sz="1600" spc="-135" dirty="0">
                <a:solidFill>
                  <a:srgbClr val="FFFFFF"/>
                </a:solidFill>
                <a:latin typeface="Trebuchet MS"/>
                <a:cs typeface="Trebuchet MS"/>
              </a:rPr>
              <a:t>wajib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melaporkan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kepada </a:t>
            </a:r>
            <a:r>
              <a:rPr sz="1600" spc="-70" dirty="0">
                <a:solidFill>
                  <a:srgbClr val="FFFFFF"/>
                </a:solidFill>
                <a:latin typeface="Trebuchet MS"/>
                <a:cs typeface="Trebuchet MS"/>
              </a:rPr>
              <a:t>Atasan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Langsung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dengan 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menyampaikan 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Surat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Pernyataan 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Potensi Benturan</a:t>
            </a:r>
            <a:r>
              <a:rPr sz="1600" spc="1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5" dirty="0" err="1">
                <a:solidFill>
                  <a:srgbClr val="FFFFFF"/>
                </a:solidFill>
                <a:latin typeface="Trebuchet MS"/>
                <a:cs typeface="Trebuchet MS"/>
              </a:rPr>
              <a:t>Kepentingan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lang="en-US" sz="1600" spc="-105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marR="229235">
              <a:lnSpc>
                <a:spcPct val="87200"/>
              </a:lnSpc>
            </a:pP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rebuchet MS"/>
              <a:cs typeface="Trebuchet MS"/>
            </a:endParaRPr>
          </a:p>
          <a:p>
            <a:pPr marL="12700" marR="144145">
              <a:lnSpc>
                <a:spcPct val="87100"/>
              </a:lnSpc>
            </a:pPr>
            <a:r>
              <a:rPr sz="1600" spc="-14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600" spc="-130" dirty="0" err="1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6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6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6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25" dirty="0" err="1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pihak-pihak </a:t>
            </a:r>
            <a:r>
              <a:rPr sz="1600" spc="-120" dirty="0">
                <a:solidFill>
                  <a:srgbClr val="FFFFFF"/>
                </a:solidFill>
                <a:latin typeface="Trebuchet MS"/>
                <a:cs typeface="Trebuchet MS"/>
              </a:rPr>
              <a:t>lainnya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(mitra </a:t>
            </a:r>
            <a:r>
              <a:rPr sz="1600" spc="-150" dirty="0">
                <a:solidFill>
                  <a:srgbClr val="FFFFFF"/>
                </a:solidFill>
                <a:latin typeface="Trebuchet MS"/>
                <a:cs typeface="Trebuchet MS"/>
              </a:rPr>
              <a:t>usaha/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mitra </a:t>
            </a:r>
            <a:r>
              <a:rPr sz="1600" spc="-165" dirty="0">
                <a:solidFill>
                  <a:srgbClr val="FFFFFF"/>
                </a:solidFill>
                <a:latin typeface="Trebuchet MS"/>
                <a:cs typeface="Trebuchet MS"/>
              </a:rPr>
              <a:t>kerja/ 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ketiga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masyarakat)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tidak memiliki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keterlibatan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secara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langsung,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namun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mengetahui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adanya atau  </a:t>
            </a: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potensi </a:t>
            </a:r>
            <a:r>
              <a:rPr sz="1600" spc="-130" dirty="0">
                <a:solidFill>
                  <a:srgbClr val="FFFFFF"/>
                </a:solidFill>
                <a:latin typeface="Trebuchet MS"/>
                <a:cs typeface="Trebuchet MS"/>
              </a:rPr>
              <a:t>adanya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melaporkan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melalui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Sistem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Pelaporan Pelanggaran/Whistleblowing 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System.</a:t>
            </a:r>
            <a:endParaRPr lang="en-US" sz="1600" spc="-105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marR="144145">
              <a:lnSpc>
                <a:spcPct val="87100"/>
              </a:lnSpc>
            </a:pPr>
            <a:endParaRPr sz="1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50368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25" dirty="0"/>
              <a:t>LANGKAH</a:t>
            </a:r>
            <a:r>
              <a:rPr spc="-810" dirty="0"/>
              <a:t> </a:t>
            </a:r>
            <a:r>
              <a:rPr lang="en-US" spc="-810" dirty="0"/>
              <a:t> </a:t>
            </a:r>
            <a:r>
              <a:rPr spc="200" dirty="0"/>
              <a:t>TINDAK </a:t>
            </a:r>
            <a:r>
              <a:rPr spc="30" dirty="0"/>
              <a:t>LANJUT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357627"/>
            <a:ext cx="9619615" cy="2767965"/>
            <a:chOff x="1443227" y="2357627"/>
            <a:chExt cx="9619615" cy="2767965"/>
          </a:xfrm>
        </p:grpSpPr>
        <p:sp>
          <p:nvSpPr>
            <p:cNvPr id="4" name="object 4"/>
            <p:cNvSpPr/>
            <p:nvPr/>
          </p:nvSpPr>
          <p:spPr>
            <a:xfrm>
              <a:off x="1450847" y="2365247"/>
              <a:ext cx="9604375" cy="889000"/>
            </a:xfrm>
            <a:custGeom>
              <a:avLst/>
              <a:gdLst/>
              <a:ahLst/>
              <a:cxnLst/>
              <a:rect l="l" t="t" r="r" b="b"/>
              <a:pathLst>
                <a:path w="9604375" h="889000">
                  <a:moveTo>
                    <a:pt x="9456166" y="0"/>
                  </a:moveTo>
                  <a:lnTo>
                    <a:pt x="148082" y="0"/>
                  </a:lnTo>
                  <a:lnTo>
                    <a:pt x="101274" y="7548"/>
                  </a:lnTo>
                  <a:lnTo>
                    <a:pt x="60624" y="28569"/>
                  </a:lnTo>
                  <a:lnTo>
                    <a:pt x="28569" y="60624"/>
                  </a:lnTo>
                  <a:lnTo>
                    <a:pt x="7548" y="101274"/>
                  </a:lnTo>
                  <a:lnTo>
                    <a:pt x="0" y="148081"/>
                  </a:lnTo>
                  <a:lnTo>
                    <a:pt x="0" y="740410"/>
                  </a:lnTo>
                  <a:lnTo>
                    <a:pt x="7548" y="787217"/>
                  </a:lnTo>
                  <a:lnTo>
                    <a:pt x="28569" y="827867"/>
                  </a:lnTo>
                  <a:lnTo>
                    <a:pt x="60624" y="859922"/>
                  </a:lnTo>
                  <a:lnTo>
                    <a:pt x="101274" y="880943"/>
                  </a:lnTo>
                  <a:lnTo>
                    <a:pt x="148082" y="888491"/>
                  </a:lnTo>
                  <a:lnTo>
                    <a:pt x="9456166" y="888491"/>
                  </a:lnTo>
                  <a:lnTo>
                    <a:pt x="9502973" y="880943"/>
                  </a:lnTo>
                  <a:lnTo>
                    <a:pt x="9543623" y="859922"/>
                  </a:lnTo>
                  <a:lnTo>
                    <a:pt x="9575678" y="827867"/>
                  </a:lnTo>
                  <a:lnTo>
                    <a:pt x="9596699" y="787217"/>
                  </a:lnTo>
                  <a:lnTo>
                    <a:pt x="9604248" y="740410"/>
                  </a:lnTo>
                  <a:lnTo>
                    <a:pt x="9604248" y="148081"/>
                  </a:lnTo>
                  <a:lnTo>
                    <a:pt x="9596699" y="101274"/>
                  </a:lnTo>
                  <a:lnTo>
                    <a:pt x="9575678" y="60624"/>
                  </a:lnTo>
                  <a:lnTo>
                    <a:pt x="9543623" y="28569"/>
                  </a:lnTo>
                  <a:lnTo>
                    <a:pt x="9502973" y="7548"/>
                  </a:lnTo>
                  <a:lnTo>
                    <a:pt x="9456166" y="0"/>
                  </a:lnTo>
                  <a:close/>
                </a:path>
              </a:pathLst>
            </a:custGeom>
            <a:solidFill>
              <a:srgbClr val="795F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365247"/>
              <a:ext cx="9604375" cy="889000"/>
            </a:xfrm>
            <a:custGeom>
              <a:avLst/>
              <a:gdLst/>
              <a:ahLst/>
              <a:cxnLst/>
              <a:rect l="l" t="t" r="r" b="b"/>
              <a:pathLst>
                <a:path w="9604375" h="889000">
                  <a:moveTo>
                    <a:pt x="0" y="148081"/>
                  </a:moveTo>
                  <a:lnTo>
                    <a:pt x="7548" y="101274"/>
                  </a:lnTo>
                  <a:lnTo>
                    <a:pt x="28569" y="60624"/>
                  </a:lnTo>
                  <a:lnTo>
                    <a:pt x="60624" y="28569"/>
                  </a:lnTo>
                  <a:lnTo>
                    <a:pt x="101274" y="7548"/>
                  </a:lnTo>
                  <a:lnTo>
                    <a:pt x="148082" y="0"/>
                  </a:lnTo>
                  <a:lnTo>
                    <a:pt x="9456166" y="0"/>
                  </a:lnTo>
                  <a:lnTo>
                    <a:pt x="9502973" y="7548"/>
                  </a:lnTo>
                  <a:lnTo>
                    <a:pt x="9543623" y="28569"/>
                  </a:lnTo>
                  <a:lnTo>
                    <a:pt x="9575678" y="60624"/>
                  </a:lnTo>
                  <a:lnTo>
                    <a:pt x="9596699" y="101274"/>
                  </a:lnTo>
                  <a:lnTo>
                    <a:pt x="9604248" y="148081"/>
                  </a:lnTo>
                  <a:lnTo>
                    <a:pt x="9604248" y="740410"/>
                  </a:lnTo>
                  <a:lnTo>
                    <a:pt x="9596699" y="787217"/>
                  </a:lnTo>
                  <a:lnTo>
                    <a:pt x="9575678" y="827867"/>
                  </a:lnTo>
                  <a:lnTo>
                    <a:pt x="9543623" y="859922"/>
                  </a:lnTo>
                  <a:lnTo>
                    <a:pt x="9502973" y="880943"/>
                  </a:lnTo>
                  <a:lnTo>
                    <a:pt x="9456166" y="888491"/>
                  </a:lnTo>
                  <a:lnTo>
                    <a:pt x="148082" y="888491"/>
                  </a:lnTo>
                  <a:lnTo>
                    <a:pt x="101274" y="880943"/>
                  </a:lnTo>
                  <a:lnTo>
                    <a:pt x="60624" y="859922"/>
                  </a:lnTo>
                  <a:lnTo>
                    <a:pt x="28569" y="827867"/>
                  </a:lnTo>
                  <a:lnTo>
                    <a:pt x="7548" y="787217"/>
                  </a:lnTo>
                  <a:lnTo>
                    <a:pt x="0" y="740410"/>
                  </a:lnTo>
                  <a:lnTo>
                    <a:pt x="0" y="148081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0847" y="3296411"/>
              <a:ext cx="9604375" cy="889000"/>
            </a:xfrm>
            <a:custGeom>
              <a:avLst/>
              <a:gdLst/>
              <a:ahLst/>
              <a:cxnLst/>
              <a:rect l="l" t="t" r="r" b="b"/>
              <a:pathLst>
                <a:path w="9604375" h="889000">
                  <a:moveTo>
                    <a:pt x="9456166" y="0"/>
                  </a:moveTo>
                  <a:lnTo>
                    <a:pt x="148082" y="0"/>
                  </a:lnTo>
                  <a:lnTo>
                    <a:pt x="101274" y="7548"/>
                  </a:lnTo>
                  <a:lnTo>
                    <a:pt x="60624" y="28569"/>
                  </a:lnTo>
                  <a:lnTo>
                    <a:pt x="28569" y="60624"/>
                  </a:lnTo>
                  <a:lnTo>
                    <a:pt x="7548" y="101274"/>
                  </a:lnTo>
                  <a:lnTo>
                    <a:pt x="0" y="148082"/>
                  </a:lnTo>
                  <a:lnTo>
                    <a:pt x="0" y="740410"/>
                  </a:lnTo>
                  <a:lnTo>
                    <a:pt x="7548" y="787217"/>
                  </a:lnTo>
                  <a:lnTo>
                    <a:pt x="28569" y="827867"/>
                  </a:lnTo>
                  <a:lnTo>
                    <a:pt x="60624" y="859922"/>
                  </a:lnTo>
                  <a:lnTo>
                    <a:pt x="101274" y="880943"/>
                  </a:lnTo>
                  <a:lnTo>
                    <a:pt x="148082" y="888492"/>
                  </a:lnTo>
                  <a:lnTo>
                    <a:pt x="9456166" y="888492"/>
                  </a:lnTo>
                  <a:lnTo>
                    <a:pt x="9502973" y="880943"/>
                  </a:lnTo>
                  <a:lnTo>
                    <a:pt x="9543623" y="859922"/>
                  </a:lnTo>
                  <a:lnTo>
                    <a:pt x="9575678" y="827867"/>
                  </a:lnTo>
                  <a:lnTo>
                    <a:pt x="9596699" y="787217"/>
                  </a:lnTo>
                  <a:lnTo>
                    <a:pt x="9604248" y="740410"/>
                  </a:lnTo>
                  <a:lnTo>
                    <a:pt x="9604248" y="148082"/>
                  </a:lnTo>
                  <a:lnTo>
                    <a:pt x="9596699" y="101274"/>
                  </a:lnTo>
                  <a:lnTo>
                    <a:pt x="9575678" y="60624"/>
                  </a:lnTo>
                  <a:lnTo>
                    <a:pt x="9543623" y="28569"/>
                  </a:lnTo>
                  <a:lnTo>
                    <a:pt x="9502973" y="7548"/>
                  </a:lnTo>
                  <a:lnTo>
                    <a:pt x="9456166" y="0"/>
                  </a:lnTo>
                  <a:close/>
                </a:path>
              </a:pathLst>
            </a:custGeom>
            <a:solidFill>
              <a:srgbClr val="5D5B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50847" y="3296411"/>
              <a:ext cx="9604375" cy="889000"/>
            </a:xfrm>
            <a:custGeom>
              <a:avLst/>
              <a:gdLst/>
              <a:ahLst/>
              <a:cxnLst/>
              <a:rect l="l" t="t" r="r" b="b"/>
              <a:pathLst>
                <a:path w="9604375" h="889000">
                  <a:moveTo>
                    <a:pt x="0" y="148082"/>
                  </a:moveTo>
                  <a:lnTo>
                    <a:pt x="7548" y="101274"/>
                  </a:lnTo>
                  <a:lnTo>
                    <a:pt x="28569" y="60624"/>
                  </a:lnTo>
                  <a:lnTo>
                    <a:pt x="60624" y="28569"/>
                  </a:lnTo>
                  <a:lnTo>
                    <a:pt x="101274" y="7548"/>
                  </a:lnTo>
                  <a:lnTo>
                    <a:pt x="148082" y="0"/>
                  </a:lnTo>
                  <a:lnTo>
                    <a:pt x="9456166" y="0"/>
                  </a:lnTo>
                  <a:lnTo>
                    <a:pt x="9502973" y="7548"/>
                  </a:lnTo>
                  <a:lnTo>
                    <a:pt x="9543623" y="28569"/>
                  </a:lnTo>
                  <a:lnTo>
                    <a:pt x="9575678" y="60624"/>
                  </a:lnTo>
                  <a:lnTo>
                    <a:pt x="9596699" y="101274"/>
                  </a:lnTo>
                  <a:lnTo>
                    <a:pt x="9604248" y="148082"/>
                  </a:lnTo>
                  <a:lnTo>
                    <a:pt x="9604248" y="740410"/>
                  </a:lnTo>
                  <a:lnTo>
                    <a:pt x="9596699" y="787217"/>
                  </a:lnTo>
                  <a:lnTo>
                    <a:pt x="9575678" y="827867"/>
                  </a:lnTo>
                  <a:lnTo>
                    <a:pt x="9543623" y="859922"/>
                  </a:lnTo>
                  <a:lnTo>
                    <a:pt x="9502973" y="880943"/>
                  </a:lnTo>
                  <a:lnTo>
                    <a:pt x="9456166" y="888492"/>
                  </a:lnTo>
                  <a:lnTo>
                    <a:pt x="148082" y="888492"/>
                  </a:lnTo>
                  <a:lnTo>
                    <a:pt x="101274" y="880943"/>
                  </a:lnTo>
                  <a:lnTo>
                    <a:pt x="60624" y="859922"/>
                  </a:lnTo>
                  <a:lnTo>
                    <a:pt x="28569" y="827867"/>
                  </a:lnTo>
                  <a:lnTo>
                    <a:pt x="7548" y="787217"/>
                  </a:lnTo>
                  <a:lnTo>
                    <a:pt x="0" y="740410"/>
                  </a:lnTo>
                  <a:lnTo>
                    <a:pt x="0" y="148082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4229100"/>
              <a:ext cx="9604375" cy="889000"/>
            </a:xfrm>
            <a:custGeom>
              <a:avLst/>
              <a:gdLst/>
              <a:ahLst/>
              <a:cxnLst/>
              <a:rect l="l" t="t" r="r" b="b"/>
              <a:pathLst>
                <a:path w="9604375" h="889000">
                  <a:moveTo>
                    <a:pt x="9456166" y="0"/>
                  </a:moveTo>
                  <a:lnTo>
                    <a:pt x="148082" y="0"/>
                  </a:lnTo>
                  <a:lnTo>
                    <a:pt x="101274" y="7548"/>
                  </a:lnTo>
                  <a:lnTo>
                    <a:pt x="60624" y="28569"/>
                  </a:lnTo>
                  <a:lnTo>
                    <a:pt x="28569" y="60624"/>
                  </a:lnTo>
                  <a:lnTo>
                    <a:pt x="7548" y="101274"/>
                  </a:lnTo>
                  <a:lnTo>
                    <a:pt x="0" y="148081"/>
                  </a:lnTo>
                  <a:lnTo>
                    <a:pt x="0" y="740410"/>
                  </a:lnTo>
                  <a:lnTo>
                    <a:pt x="7548" y="787217"/>
                  </a:lnTo>
                  <a:lnTo>
                    <a:pt x="28569" y="827867"/>
                  </a:lnTo>
                  <a:lnTo>
                    <a:pt x="60624" y="859922"/>
                  </a:lnTo>
                  <a:lnTo>
                    <a:pt x="101274" y="880943"/>
                  </a:lnTo>
                  <a:lnTo>
                    <a:pt x="148082" y="888492"/>
                  </a:lnTo>
                  <a:lnTo>
                    <a:pt x="9456166" y="888492"/>
                  </a:lnTo>
                  <a:lnTo>
                    <a:pt x="9502973" y="880943"/>
                  </a:lnTo>
                  <a:lnTo>
                    <a:pt x="9543623" y="859922"/>
                  </a:lnTo>
                  <a:lnTo>
                    <a:pt x="9575678" y="827867"/>
                  </a:lnTo>
                  <a:lnTo>
                    <a:pt x="9596699" y="787217"/>
                  </a:lnTo>
                  <a:lnTo>
                    <a:pt x="9604248" y="740410"/>
                  </a:lnTo>
                  <a:lnTo>
                    <a:pt x="9604248" y="148081"/>
                  </a:lnTo>
                  <a:lnTo>
                    <a:pt x="9596699" y="101274"/>
                  </a:lnTo>
                  <a:lnTo>
                    <a:pt x="9575678" y="60624"/>
                  </a:lnTo>
                  <a:lnTo>
                    <a:pt x="9543623" y="28569"/>
                  </a:lnTo>
                  <a:lnTo>
                    <a:pt x="9502973" y="7548"/>
                  </a:lnTo>
                  <a:lnTo>
                    <a:pt x="9456166" y="0"/>
                  </a:lnTo>
                  <a:close/>
                </a:path>
              </a:pathLst>
            </a:custGeom>
            <a:solidFill>
              <a:srgbClr val="576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0847" y="4229100"/>
              <a:ext cx="9604375" cy="889000"/>
            </a:xfrm>
            <a:custGeom>
              <a:avLst/>
              <a:gdLst/>
              <a:ahLst/>
              <a:cxnLst/>
              <a:rect l="l" t="t" r="r" b="b"/>
              <a:pathLst>
                <a:path w="9604375" h="889000">
                  <a:moveTo>
                    <a:pt x="0" y="148081"/>
                  </a:moveTo>
                  <a:lnTo>
                    <a:pt x="7548" y="101274"/>
                  </a:lnTo>
                  <a:lnTo>
                    <a:pt x="28569" y="60624"/>
                  </a:lnTo>
                  <a:lnTo>
                    <a:pt x="60624" y="28569"/>
                  </a:lnTo>
                  <a:lnTo>
                    <a:pt x="101274" y="7548"/>
                  </a:lnTo>
                  <a:lnTo>
                    <a:pt x="148082" y="0"/>
                  </a:lnTo>
                  <a:lnTo>
                    <a:pt x="9456166" y="0"/>
                  </a:lnTo>
                  <a:lnTo>
                    <a:pt x="9502973" y="7548"/>
                  </a:lnTo>
                  <a:lnTo>
                    <a:pt x="9543623" y="28569"/>
                  </a:lnTo>
                  <a:lnTo>
                    <a:pt x="9575678" y="60624"/>
                  </a:lnTo>
                  <a:lnTo>
                    <a:pt x="9596699" y="101274"/>
                  </a:lnTo>
                  <a:lnTo>
                    <a:pt x="9604248" y="148081"/>
                  </a:lnTo>
                  <a:lnTo>
                    <a:pt x="9604248" y="740410"/>
                  </a:lnTo>
                  <a:lnTo>
                    <a:pt x="9596699" y="787217"/>
                  </a:lnTo>
                  <a:lnTo>
                    <a:pt x="9575678" y="827867"/>
                  </a:lnTo>
                  <a:lnTo>
                    <a:pt x="9543623" y="859922"/>
                  </a:lnTo>
                  <a:lnTo>
                    <a:pt x="9502973" y="880943"/>
                  </a:lnTo>
                  <a:lnTo>
                    <a:pt x="9456166" y="888492"/>
                  </a:lnTo>
                  <a:lnTo>
                    <a:pt x="148082" y="888492"/>
                  </a:lnTo>
                  <a:lnTo>
                    <a:pt x="101274" y="880943"/>
                  </a:lnTo>
                  <a:lnTo>
                    <a:pt x="60624" y="859922"/>
                  </a:lnTo>
                  <a:lnTo>
                    <a:pt x="28569" y="827867"/>
                  </a:lnTo>
                  <a:lnTo>
                    <a:pt x="7548" y="787217"/>
                  </a:lnTo>
                  <a:lnTo>
                    <a:pt x="0" y="740410"/>
                  </a:lnTo>
                  <a:lnTo>
                    <a:pt x="0" y="148081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39621" y="2464053"/>
            <a:ext cx="9373235" cy="2465803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280670">
              <a:lnSpc>
                <a:spcPct val="87000"/>
              </a:lnSpc>
              <a:spcBef>
                <a:spcPts val="330"/>
              </a:spcBef>
            </a:pP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melaksanakan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Pedoman </a:t>
            </a:r>
            <a:r>
              <a:rPr sz="1500" spc="-110" dirty="0">
                <a:solidFill>
                  <a:srgbClr val="FFFFFF"/>
                </a:solidFill>
                <a:latin typeface="Trebuchet MS"/>
                <a:cs typeface="Trebuchet MS"/>
              </a:rPr>
              <a:t>Penanganan </a:t>
            </a:r>
            <a:r>
              <a:rPr sz="1500" spc="-7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ini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secara </a:t>
            </a:r>
            <a:r>
              <a:rPr sz="1500" spc="-114" dirty="0">
                <a:solidFill>
                  <a:srgbClr val="FFFFFF"/>
                </a:solidFill>
                <a:latin typeface="Trebuchet MS"/>
                <a:cs typeface="Trebuchet MS"/>
              </a:rPr>
              <a:t>efektif </a:t>
            </a:r>
            <a:r>
              <a:rPr sz="1500" spc="-65" dirty="0">
                <a:solidFill>
                  <a:srgbClr val="FFFFFF"/>
                </a:solidFill>
                <a:latin typeface="Trebuchet MS"/>
                <a:cs typeface="Trebuchet MS"/>
              </a:rPr>
              <a:t>seluruh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Pimpinan </a:t>
            </a:r>
            <a:r>
              <a:rPr sz="1500" spc="-45" dirty="0">
                <a:solidFill>
                  <a:srgbClr val="FFFFFF"/>
                </a:solidFill>
                <a:latin typeface="Trebuchet MS"/>
                <a:cs typeface="Trebuchet MS"/>
              </a:rPr>
              <a:t>Unit </a:t>
            </a:r>
            <a:r>
              <a:rPr sz="1500" spc="-90" dirty="0">
                <a:solidFill>
                  <a:srgbClr val="FFFFFF"/>
                </a:solidFill>
                <a:latin typeface="Trebuchet MS"/>
                <a:cs typeface="Trebuchet MS"/>
              </a:rPr>
              <a:t>Kerja </a:t>
            </a:r>
            <a:r>
              <a:rPr sz="1500" spc="-125" dirty="0">
                <a:solidFill>
                  <a:srgbClr val="FFFFFF"/>
                </a:solidFill>
                <a:latin typeface="Trebuchet MS"/>
                <a:cs typeface="Trebuchet MS"/>
              </a:rPr>
              <a:t>wajib 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identifikasi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terhadap </a:t>
            </a:r>
            <a:r>
              <a:rPr sz="1500" spc="-65" dirty="0">
                <a:solidFill>
                  <a:srgbClr val="FFFFFF"/>
                </a:solidFill>
                <a:latin typeface="Trebuchet MS"/>
                <a:cs typeface="Trebuchet MS"/>
              </a:rPr>
              <a:t>potensi </a:t>
            </a:r>
            <a:r>
              <a:rPr sz="1500" spc="-120" dirty="0">
                <a:solidFill>
                  <a:srgbClr val="FFFFFF"/>
                </a:solidFill>
                <a:latin typeface="Trebuchet MS"/>
                <a:cs typeface="Trebuchet MS"/>
              </a:rPr>
              <a:t>adanya </a:t>
            </a:r>
            <a:r>
              <a:rPr sz="1500" spc="-8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500" spc="-120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500" spc="-105" dirty="0">
                <a:solidFill>
                  <a:srgbClr val="FFFFFF"/>
                </a:solidFill>
                <a:latin typeface="Trebuchet MS"/>
                <a:cs typeface="Trebuchet MS"/>
              </a:rPr>
              <a:t>pelaksanaan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tugas </a:t>
            </a: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fungsi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lingkungan </a:t>
            </a:r>
            <a:r>
              <a:rPr sz="1500" spc="2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45" dirty="0">
                <a:solidFill>
                  <a:srgbClr val="FFFFFF"/>
                </a:solidFill>
                <a:latin typeface="Trebuchet MS"/>
                <a:cs typeface="Trebuchet MS"/>
              </a:rPr>
              <a:t>Unit</a:t>
            </a:r>
            <a:r>
              <a:rPr sz="15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10" dirty="0">
                <a:solidFill>
                  <a:srgbClr val="FFFFFF"/>
                </a:solidFill>
                <a:latin typeface="Trebuchet MS"/>
                <a:cs typeface="Trebuchet MS"/>
              </a:rPr>
              <a:t>Kerjanya.</a:t>
            </a:r>
            <a:endParaRPr sz="15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ts val="1680"/>
              </a:lnSpc>
            </a:pPr>
            <a:r>
              <a:rPr sz="1500" spc="-110" dirty="0">
                <a:solidFill>
                  <a:srgbClr val="FFFFFF"/>
                </a:solidFill>
                <a:latin typeface="Trebuchet MS"/>
                <a:cs typeface="Trebuchet MS"/>
              </a:rPr>
              <a:t>Selanjutnya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Pimpinan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45" dirty="0">
                <a:solidFill>
                  <a:srgbClr val="FFFFFF"/>
                </a:solidFill>
                <a:latin typeface="Trebuchet MS"/>
                <a:cs typeface="Trebuchet MS"/>
              </a:rPr>
              <a:t>Unit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0" dirty="0">
                <a:solidFill>
                  <a:srgbClr val="FFFFFF"/>
                </a:solidFill>
                <a:latin typeface="Trebuchet MS"/>
                <a:cs typeface="Trebuchet MS"/>
              </a:rPr>
              <a:t>Kerja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75" dirty="0">
                <a:solidFill>
                  <a:srgbClr val="FFFFFF"/>
                </a:solidFill>
                <a:latin typeface="Trebuchet MS"/>
                <a:cs typeface="Trebuchet MS"/>
              </a:rPr>
              <a:t>menyusun</a:t>
            </a:r>
            <a:r>
              <a:rPr sz="15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0" dirty="0">
                <a:solidFill>
                  <a:srgbClr val="FFFFFF"/>
                </a:solidFill>
                <a:latin typeface="Trebuchet MS"/>
                <a:cs typeface="Trebuchet MS"/>
              </a:rPr>
              <a:t>strategi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05" dirty="0">
                <a:solidFill>
                  <a:srgbClr val="FFFFFF"/>
                </a:solidFill>
                <a:latin typeface="Trebuchet MS"/>
                <a:cs typeface="Trebuchet MS"/>
              </a:rPr>
              <a:t>penanganan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0" dirty="0">
                <a:solidFill>
                  <a:srgbClr val="FFFFFF"/>
                </a:solidFill>
                <a:latin typeface="Trebuchet MS"/>
                <a:cs typeface="Trebuchet MS"/>
              </a:rPr>
              <a:t>benturan</a:t>
            </a:r>
            <a:r>
              <a:rPr sz="15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kepentingan</a:t>
            </a:r>
            <a:r>
              <a:rPr sz="15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5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lingkungan</a:t>
            </a:r>
            <a:r>
              <a:rPr sz="15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unit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14" dirty="0">
                <a:solidFill>
                  <a:srgbClr val="FFFFFF"/>
                </a:solidFill>
                <a:latin typeface="Trebuchet MS"/>
                <a:cs typeface="Trebuchet MS"/>
              </a:rPr>
              <a:t>kerjanya</a:t>
            </a:r>
            <a:r>
              <a:rPr sz="15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dengan</a:t>
            </a:r>
            <a:endParaRPr sz="1500" dirty="0">
              <a:latin typeface="Trebuchet MS"/>
              <a:cs typeface="Trebuchet MS"/>
            </a:endParaRPr>
          </a:p>
          <a:p>
            <a:pPr marL="12700">
              <a:lnSpc>
                <a:spcPts val="1680"/>
              </a:lnSpc>
            </a:pP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mengacu</a:t>
            </a:r>
            <a:r>
              <a:rPr sz="15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14" dirty="0">
                <a:solidFill>
                  <a:srgbClr val="FFFFFF"/>
                </a:solidFill>
                <a:latin typeface="Trebuchet MS"/>
                <a:cs typeface="Trebuchet MS"/>
              </a:rPr>
              <a:t>pada</a:t>
            </a:r>
            <a:r>
              <a:rPr sz="15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ketentuan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0" dirty="0">
                <a:solidFill>
                  <a:srgbClr val="FFFFFF"/>
                </a:solidFill>
                <a:latin typeface="Trebuchet MS"/>
                <a:cs typeface="Trebuchet MS"/>
              </a:rPr>
              <a:t>perundang-undangan</a:t>
            </a:r>
            <a:r>
              <a:rPr sz="15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0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berlaku</a:t>
            </a:r>
            <a:r>
              <a:rPr sz="15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60" dirty="0">
                <a:solidFill>
                  <a:srgbClr val="FFFFFF"/>
                </a:solidFill>
                <a:latin typeface="Trebuchet MS"/>
                <a:cs typeface="Trebuchet MS"/>
              </a:rPr>
              <a:t>kode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5" dirty="0" err="1">
                <a:solidFill>
                  <a:srgbClr val="FFFFFF"/>
                </a:solidFill>
                <a:latin typeface="Trebuchet MS"/>
                <a:cs typeface="Trebuchet MS"/>
              </a:rPr>
              <a:t>etik</a:t>
            </a:r>
            <a:r>
              <a:rPr sz="15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6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6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6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70" dirty="0" err="1">
                <a:solidFill>
                  <a:srgbClr val="FFFFFF"/>
                </a:solidFill>
                <a:latin typeface="Trebuchet MS"/>
                <a:cs typeface="Trebuchet MS"/>
              </a:rPr>
              <a:t>serta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0" dirty="0">
                <a:solidFill>
                  <a:srgbClr val="FFFFFF"/>
                </a:solidFill>
                <a:latin typeface="Trebuchet MS"/>
                <a:cs typeface="Trebuchet MS"/>
              </a:rPr>
              <a:t>mempertimbangkan</a:t>
            </a:r>
            <a:r>
              <a:rPr sz="15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75" dirty="0">
                <a:solidFill>
                  <a:srgbClr val="FFFFFF"/>
                </a:solidFill>
                <a:latin typeface="Trebuchet MS"/>
                <a:cs typeface="Trebuchet MS"/>
              </a:rPr>
              <a:t>karakteristik</a:t>
            </a:r>
            <a:r>
              <a:rPr sz="15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05" dirty="0">
                <a:solidFill>
                  <a:srgbClr val="FFFFFF"/>
                </a:solidFill>
                <a:latin typeface="Trebuchet MS"/>
                <a:cs typeface="Trebuchet MS"/>
              </a:rPr>
              <a:t>pelaksanaan</a:t>
            </a:r>
            <a:r>
              <a:rPr sz="15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tugas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fungsi</a:t>
            </a:r>
            <a:r>
              <a:rPr sz="15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5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masing-masing</a:t>
            </a:r>
            <a:r>
              <a:rPr sz="15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unit</a:t>
            </a:r>
            <a:r>
              <a:rPr sz="1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135" dirty="0">
                <a:solidFill>
                  <a:srgbClr val="FFFFFF"/>
                </a:solidFill>
                <a:latin typeface="Trebuchet MS"/>
                <a:cs typeface="Trebuchet MS"/>
              </a:rPr>
              <a:t>kerja.</a:t>
            </a:r>
            <a:endParaRPr sz="15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700" dirty="0">
              <a:latin typeface="Trebuchet MS"/>
              <a:cs typeface="Trebuchet MS"/>
            </a:endParaRPr>
          </a:p>
          <a:p>
            <a:pPr marL="12700" marR="5080">
              <a:lnSpc>
                <a:spcPts val="1560"/>
              </a:lnSpc>
              <a:spcBef>
                <a:spcPts val="1175"/>
              </a:spcBef>
            </a:pPr>
            <a:r>
              <a:rPr sz="1500" spc="-70" dirty="0">
                <a:solidFill>
                  <a:srgbClr val="FFFFFF"/>
                </a:solidFill>
                <a:latin typeface="Trebuchet MS"/>
                <a:cs typeface="Trebuchet MS"/>
              </a:rPr>
              <a:t>Seluruh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ketentuan </a:t>
            </a:r>
            <a:r>
              <a:rPr sz="1500" spc="-10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500" spc="-114" dirty="0">
                <a:solidFill>
                  <a:srgbClr val="FFFFFF"/>
                </a:solidFill>
                <a:latin typeface="Trebuchet MS"/>
                <a:cs typeface="Trebuchet MS"/>
              </a:rPr>
              <a:t>kebijakan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terkait </a:t>
            </a:r>
            <a:r>
              <a:rPr sz="1500" spc="-105" dirty="0">
                <a:solidFill>
                  <a:srgbClr val="FFFFFF"/>
                </a:solidFill>
                <a:latin typeface="Trebuchet MS"/>
                <a:cs typeface="Trebuchet MS"/>
              </a:rPr>
              <a:t>penanganan </a:t>
            </a:r>
            <a:r>
              <a:rPr sz="1500" spc="-8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kepentingan ini </a:t>
            </a:r>
            <a:r>
              <a:rPr sz="1500" spc="-105" dirty="0">
                <a:solidFill>
                  <a:srgbClr val="FFFFFF"/>
                </a:solidFill>
                <a:latin typeface="Trebuchet MS"/>
                <a:cs typeface="Trebuchet MS"/>
              </a:rPr>
              <a:t>agar </a:t>
            </a:r>
            <a:r>
              <a:rPr sz="1500" spc="-80" dirty="0">
                <a:solidFill>
                  <a:srgbClr val="FFFFFF"/>
                </a:solidFill>
                <a:latin typeface="Trebuchet MS"/>
                <a:cs typeface="Trebuchet MS"/>
              </a:rPr>
              <a:t>disosialisasikan </a:t>
            </a:r>
            <a:r>
              <a:rPr sz="1500" spc="-110" dirty="0">
                <a:solidFill>
                  <a:srgbClr val="FFFFFF"/>
                </a:solidFill>
                <a:latin typeface="Trebuchet MS"/>
                <a:cs typeface="Trebuchet MS"/>
              </a:rPr>
              <a:t>kepada </a:t>
            </a:r>
            <a:r>
              <a:rPr sz="1500" spc="-70" dirty="0">
                <a:solidFill>
                  <a:srgbClr val="FFFFFF"/>
                </a:solidFill>
                <a:latin typeface="Trebuchet MS"/>
                <a:cs typeface="Trebuchet MS"/>
              </a:rPr>
              <a:t>seluruh </a:t>
            </a:r>
            <a:r>
              <a:rPr sz="1500" spc="-114" dirty="0">
                <a:solidFill>
                  <a:srgbClr val="FFFFFF"/>
                </a:solidFill>
                <a:latin typeface="Trebuchet MS"/>
                <a:cs typeface="Trebuchet MS"/>
              </a:rPr>
              <a:t>pegawai 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lingkungan </a:t>
            </a:r>
            <a:r>
              <a:rPr sz="1500" spc="-85" dirty="0">
                <a:solidFill>
                  <a:srgbClr val="FFFFFF"/>
                </a:solidFill>
                <a:latin typeface="Trebuchet MS"/>
                <a:cs typeface="Trebuchet MS"/>
              </a:rPr>
              <a:t>unit </a:t>
            </a:r>
            <a:r>
              <a:rPr sz="1500" spc="-114" dirty="0">
                <a:solidFill>
                  <a:srgbClr val="FFFFFF"/>
                </a:solidFill>
                <a:latin typeface="Trebuchet MS"/>
                <a:cs typeface="Trebuchet MS"/>
              </a:rPr>
              <a:t>kerja</a:t>
            </a:r>
            <a:r>
              <a:rPr sz="1500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Trebuchet MS"/>
                <a:cs typeface="Trebuchet MS"/>
              </a:rPr>
              <a:t>masing-masing</a:t>
            </a:r>
            <a:endParaRPr sz="15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55010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40" dirty="0"/>
              <a:t>PEMANTAUAN </a:t>
            </a:r>
            <a:r>
              <a:rPr spc="320" dirty="0"/>
              <a:t>DAN</a:t>
            </a:r>
            <a:r>
              <a:rPr spc="-360" dirty="0"/>
              <a:t> </a:t>
            </a:r>
            <a:r>
              <a:rPr spc="10" dirty="0"/>
              <a:t>EVALUASI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177795"/>
            <a:ext cx="9619615" cy="3127375"/>
            <a:chOff x="1443227" y="2177795"/>
            <a:chExt cx="9619615" cy="3127375"/>
          </a:xfrm>
        </p:grpSpPr>
        <p:sp>
          <p:nvSpPr>
            <p:cNvPr id="4" name="object 4"/>
            <p:cNvSpPr/>
            <p:nvPr/>
          </p:nvSpPr>
          <p:spPr>
            <a:xfrm>
              <a:off x="1450847" y="2185415"/>
              <a:ext cx="9604375" cy="3112135"/>
            </a:xfrm>
            <a:custGeom>
              <a:avLst/>
              <a:gdLst/>
              <a:ahLst/>
              <a:cxnLst/>
              <a:rect l="l" t="t" r="r" b="b"/>
              <a:pathLst>
                <a:path w="9604375" h="3112135">
                  <a:moveTo>
                    <a:pt x="9085580" y="0"/>
                  </a:moveTo>
                  <a:lnTo>
                    <a:pt x="518668" y="0"/>
                  </a:lnTo>
                  <a:lnTo>
                    <a:pt x="471449" y="2119"/>
                  </a:lnTo>
                  <a:lnTo>
                    <a:pt x="425421" y="8354"/>
                  </a:lnTo>
                  <a:lnTo>
                    <a:pt x="380764" y="18523"/>
                  </a:lnTo>
                  <a:lnTo>
                    <a:pt x="337663" y="32442"/>
                  </a:lnTo>
                  <a:lnTo>
                    <a:pt x="296301" y="49928"/>
                  </a:lnTo>
                  <a:lnTo>
                    <a:pt x="256859" y="70800"/>
                  </a:lnTo>
                  <a:lnTo>
                    <a:pt x="219522" y="94873"/>
                  </a:lnTo>
                  <a:lnTo>
                    <a:pt x="184472" y="121964"/>
                  </a:lnTo>
                  <a:lnTo>
                    <a:pt x="151892" y="151892"/>
                  </a:lnTo>
                  <a:lnTo>
                    <a:pt x="121964" y="184472"/>
                  </a:lnTo>
                  <a:lnTo>
                    <a:pt x="94873" y="219522"/>
                  </a:lnTo>
                  <a:lnTo>
                    <a:pt x="70800" y="256859"/>
                  </a:lnTo>
                  <a:lnTo>
                    <a:pt x="49928" y="296301"/>
                  </a:lnTo>
                  <a:lnTo>
                    <a:pt x="32442" y="337663"/>
                  </a:lnTo>
                  <a:lnTo>
                    <a:pt x="18523" y="380764"/>
                  </a:lnTo>
                  <a:lnTo>
                    <a:pt x="8354" y="425421"/>
                  </a:lnTo>
                  <a:lnTo>
                    <a:pt x="2119" y="471449"/>
                  </a:lnTo>
                  <a:lnTo>
                    <a:pt x="0" y="518668"/>
                  </a:lnTo>
                  <a:lnTo>
                    <a:pt x="0" y="2593340"/>
                  </a:lnTo>
                  <a:lnTo>
                    <a:pt x="2119" y="2640539"/>
                  </a:lnTo>
                  <a:lnTo>
                    <a:pt x="8354" y="2686553"/>
                  </a:lnTo>
                  <a:lnTo>
                    <a:pt x="18523" y="2731199"/>
                  </a:lnTo>
                  <a:lnTo>
                    <a:pt x="32442" y="2774292"/>
                  </a:lnTo>
                  <a:lnTo>
                    <a:pt x="49928" y="2815651"/>
                  </a:lnTo>
                  <a:lnTo>
                    <a:pt x="70800" y="2855091"/>
                  </a:lnTo>
                  <a:lnTo>
                    <a:pt x="94873" y="2892430"/>
                  </a:lnTo>
                  <a:lnTo>
                    <a:pt x="121964" y="2927483"/>
                  </a:lnTo>
                  <a:lnTo>
                    <a:pt x="151892" y="2960068"/>
                  </a:lnTo>
                  <a:lnTo>
                    <a:pt x="184472" y="2990001"/>
                  </a:lnTo>
                  <a:lnTo>
                    <a:pt x="219522" y="3017099"/>
                  </a:lnTo>
                  <a:lnTo>
                    <a:pt x="256859" y="3041179"/>
                  </a:lnTo>
                  <a:lnTo>
                    <a:pt x="296301" y="3062057"/>
                  </a:lnTo>
                  <a:lnTo>
                    <a:pt x="337663" y="3079551"/>
                  </a:lnTo>
                  <a:lnTo>
                    <a:pt x="380764" y="3093475"/>
                  </a:lnTo>
                  <a:lnTo>
                    <a:pt x="425421" y="3103649"/>
                  </a:lnTo>
                  <a:lnTo>
                    <a:pt x="471449" y="3109887"/>
                  </a:lnTo>
                  <a:lnTo>
                    <a:pt x="518668" y="3112008"/>
                  </a:lnTo>
                  <a:lnTo>
                    <a:pt x="9085580" y="3112008"/>
                  </a:lnTo>
                  <a:lnTo>
                    <a:pt x="9132779" y="3109887"/>
                  </a:lnTo>
                  <a:lnTo>
                    <a:pt x="9178793" y="3103649"/>
                  </a:lnTo>
                  <a:lnTo>
                    <a:pt x="9223439" y="3093475"/>
                  </a:lnTo>
                  <a:lnTo>
                    <a:pt x="9266532" y="3079551"/>
                  </a:lnTo>
                  <a:lnTo>
                    <a:pt x="9307891" y="3062057"/>
                  </a:lnTo>
                  <a:lnTo>
                    <a:pt x="9347331" y="3041179"/>
                  </a:lnTo>
                  <a:lnTo>
                    <a:pt x="9384670" y="3017099"/>
                  </a:lnTo>
                  <a:lnTo>
                    <a:pt x="9419723" y="2990001"/>
                  </a:lnTo>
                  <a:lnTo>
                    <a:pt x="9452308" y="2960068"/>
                  </a:lnTo>
                  <a:lnTo>
                    <a:pt x="9482241" y="2927483"/>
                  </a:lnTo>
                  <a:lnTo>
                    <a:pt x="9509339" y="2892430"/>
                  </a:lnTo>
                  <a:lnTo>
                    <a:pt x="9533419" y="2855091"/>
                  </a:lnTo>
                  <a:lnTo>
                    <a:pt x="9554297" y="2815651"/>
                  </a:lnTo>
                  <a:lnTo>
                    <a:pt x="9571791" y="2774292"/>
                  </a:lnTo>
                  <a:lnTo>
                    <a:pt x="9585715" y="2731199"/>
                  </a:lnTo>
                  <a:lnTo>
                    <a:pt x="9595889" y="2686553"/>
                  </a:lnTo>
                  <a:lnTo>
                    <a:pt x="9602127" y="2640539"/>
                  </a:lnTo>
                  <a:lnTo>
                    <a:pt x="9604248" y="2593340"/>
                  </a:lnTo>
                  <a:lnTo>
                    <a:pt x="9604248" y="518668"/>
                  </a:lnTo>
                  <a:lnTo>
                    <a:pt x="9602127" y="471449"/>
                  </a:lnTo>
                  <a:lnTo>
                    <a:pt x="9595889" y="425421"/>
                  </a:lnTo>
                  <a:lnTo>
                    <a:pt x="9585715" y="380764"/>
                  </a:lnTo>
                  <a:lnTo>
                    <a:pt x="9571791" y="337663"/>
                  </a:lnTo>
                  <a:lnTo>
                    <a:pt x="9554297" y="296301"/>
                  </a:lnTo>
                  <a:lnTo>
                    <a:pt x="9533419" y="256859"/>
                  </a:lnTo>
                  <a:lnTo>
                    <a:pt x="9509339" y="219522"/>
                  </a:lnTo>
                  <a:lnTo>
                    <a:pt x="9482241" y="184472"/>
                  </a:lnTo>
                  <a:lnTo>
                    <a:pt x="9452308" y="151892"/>
                  </a:lnTo>
                  <a:lnTo>
                    <a:pt x="9419723" y="121964"/>
                  </a:lnTo>
                  <a:lnTo>
                    <a:pt x="9384670" y="94873"/>
                  </a:lnTo>
                  <a:lnTo>
                    <a:pt x="9347331" y="70800"/>
                  </a:lnTo>
                  <a:lnTo>
                    <a:pt x="9307891" y="49928"/>
                  </a:lnTo>
                  <a:lnTo>
                    <a:pt x="9266532" y="32442"/>
                  </a:lnTo>
                  <a:lnTo>
                    <a:pt x="9223439" y="18523"/>
                  </a:lnTo>
                  <a:lnTo>
                    <a:pt x="9178793" y="8354"/>
                  </a:lnTo>
                  <a:lnTo>
                    <a:pt x="9132779" y="2119"/>
                  </a:lnTo>
                  <a:lnTo>
                    <a:pt x="9085580" y="0"/>
                  </a:lnTo>
                  <a:close/>
                </a:path>
              </a:pathLst>
            </a:custGeom>
            <a:solidFill>
              <a:srgbClr val="795F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185415"/>
              <a:ext cx="9604375" cy="3112135"/>
            </a:xfrm>
            <a:custGeom>
              <a:avLst/>
              <a:gdLst/>
              <a:ahLst/>
              <a:cxnLst/>
              <a:rect l="l" t="t" r="r" b="b"/>
              <a:pathLst>
                <a:path w="9604375" h="3112135">
                  <a:moveTo>
                    <a:pt x="0" y="518668"/>
                  </a:moveTo>
                  <a:lnTo>
                    <a:pt x="2119" y="471449"/>
                  </a:lnTo>
                  <a:lnTo>
                    <a:pt x="8354" y="425421"/>
                  </a:lnTo>
                  <a:lnTo>
                    <a:pt x="18523" y="380764"/>
                  </a:lnTo>
                  <a:lnTo>
                    <a:pt x="32442" y="337663"/>
                  </a:lnTo>
                  <a:lnTo>
                    <a:pt x="49928" y="296301"/>
                  </a:lnTo>
                  <a:lnTo>
                    <a:pt x="70800" y="256859"/>
                  </a:lnTo>
                  <a:lnTo>
                    <a:pt x="94873" y="219522"/>
                  </a:lnTo>
                  <a:lnTo>
                    <a:pt x="121964" y="184472"/>
                  </a:lnTo>
                  <a:lnTo>
                    <a:pt x="151892" y="151892"/>
                  </a:lnTo>
                  <a:lnTo>
                    <a:pt x="184472" y="121964"/>
                  </a:lnTo>
                  <a:lnTo>
                    <a:pt x="219522" y="94873"/>
                  </a:lnTo>
                  <a:lnTo>
                    <a:pt x="256859" y="70800"/>
                  </a:lnTo>
                  <a:lnTo>
                    <a:pt x="296301" y="49928"/>
                  </a:lnTo>
                  <a:lnTo>
                    <a:pt x="337663" y="32442"/>
                  </a:lnTo>
                  <a:lnTo>
                    <a:pt x="380764" y="18523"/>
                  </a:lnTo>
                  <a:lnTo>
                    <a:pt x="425421" y="8354"/>
                  </a:lnTo>
                  <a:lnTo>
                    <a:pt x="471449" y="2119"/>
                  </a:lnTo>
                  <a:lnTo>
                    <a:pt x="518668" y="0"/>
                  </a:lnTo>
                  <a:lnTo>
                    <a:pt x="9085580" y="0"/>
                  </a:lnTo>
                  <a:lnTo>
                    <a:pt x="9132779" y="2119"/>
                  </a:lnTo>
                  <a:lnTo>
                    <a:pt x="9178793" y="8354"/>
                  </a:lnTo>
                  <a:lnTo>
                    <a:pt x="9223439" y="18523"/>
                  </a:lnTo>
                  <a:lnTo>
                    <a:pt x="9266532" y="32442"/>
                  </a:lnTo>
                  <a:lnTo>
                    <a:pt x="9307891" y="49928"/>
                  </a:lnTo>
                  <a:lnTo>
                    <a:pt x="9347331" y="70800"/>
                  </a:lnTo>
                  <a:lnTo>
                    <a:pt x="9384670" y="94873"/>
                  </a:lnTo>
                  <a:lnTo>
                    <a:pt x="9419723" y="121964"/>
                  </a:lnTo>
                  <a:lnTo>
                    <a:pt x="9452308" y="151892"/>
                  </a:lnTo>
                  <a:lnTo>
                    <a:pt x="9482241" y="184472"/>
                  </a:lnTo>
                  <a:lnTo>
                    <a:pt x="9509339" y="219522"/>
                  </a:lnTo>
                  <a:lnTo>
                    <a:pt x="9533419" y="256859"/>
                  </a:lnTo>
                  <a:lnTo>
                    <a:pt x="9554297" y="296301"/>
                  </a:lnTo>
                  <a:lnTo>
                    <a:pt x="9571791" y="337663"/>
                  </a:lnTo>
                  <a:lnTo>
                    <a:pt x="9585715" y="380764"/>
                  </a:lnTo>
                  <a:lnTo>
                    <a:pt x="9595889" y="425421"/>
                  </a:lnTo>
                  <a:lnTo>
                    <a:pt x="9602127" y="471449"/>
                  </a:lnTo>
                  <a:lnTo>
                    <a:pt x="9604248" y="518668"/>
                  </a:lnTo>
                  <a:lnTo>
                    <a:pt x="9604248" y="2593340"/>
                  </a:lnTo>
                  <a:lnTo>
                    <a:pt x="9602127" y="2640539"/>
                  </a:lnTo>
                  <a:lnTo>
                    <a:pt x="9595889" y="2686553"/>
                  </a:lnTo>
                  <a:lnTo>
                    <a:pt x="9585715" y="2731199"/>
                  </a:lnTo>
                  <a:lnTo>
                    <a:pt x="9571791" y="2774292"/>
                  </a:lnTo>
                  <a:lnTo>
                    <a:pt x="9554297" y="2815651"/>
                  </a:lnTo>
                  <a:lnTo>
                    <a:pt x="9533419" y="2855091"/>
                  </a:lnTo>
                  <a:lnTo>
                    <a:pt x="9509339" y="2892430"/>
                  </a:lnTo>
                  <a:lnTo>
                    <a:pt x="9482241" y="2927483"/>
                  </a:lnTo>
                  <a:lnTo>
                    <a:pt x="9452308" y="2960068"/>
                  </a:lnTo>
                  <a:lnTo>
                    <a:pt x="9419723" y="2990001"/>
                  </a:lnTo>
                  <a:lnTo>
                    <a:pt x="9384670" y="3017099"/>
                  </a:lnTo>
                  <a:lnTo>
                    <a:pt x="9347331" y="3041179"/>
                  </a:lnTo>
                  <a:lnTo>
                    <a:pt x="9307891" y="3062057"/>
                  </a:lnTo>
                  <a:lnTo>
                    <a:pt x="9266532" y="3079551"/>
                  </a:lnTo>
                  <a:lnTo>
                    <a:pt x="9223439" y="3093475"/>
                  </a:lnTo>
                  <a:lnTo>
                    <a:pt x="9178793" y="3103649"/>
                  </a:lnTo>
                  <a:lnTo>
                    <a:pt x="9132779" y="3109887"/>
                  </a:lnTo>
                  <a:lnTo>
                    <a:pt x="9085580" y="3112008"/>
                  </a:lnTo>
                  <a:lnTo>
                    <a:pt x="518668" y="3112008"/>
                  </a:lnTo>
                  <a:lnTo>
                    <a:pt x="471449" y="3109887"/>
                  </a:lnTo>
                  <a:lnTo>
                    <a:pt x="425421" y="3103649"/>
                  </a:lnTo>
                  <a:lnTo>
                    <a:pt x="380764" y="3093475"/>
                  </a:lnTo>
                  <a:lnTo>
                    <a:pt x="337663" y="3079551"/>
                  </a:lnTo>
                  <a:lnTo>
                    <a:pt x="296301" y="3062057"/>
                  </a:lnTo>
                  <a:lnTo>
                    <a:pt x="256859" y="3041179"/>
                  </a:lnTo>
                  <a:lnTo>
                    <a:pt x="219522" y="3017099"/>
                  </a:lnTo>
                  <a:lnTo>
                    <a:pt x="184472" y="2990001"/>
                  </a:lnTo>
                  <a:lnTo>
                    <a:pt x="151892" y="2960068"/>
                  </a:lnTo>
                  <a:lnTo>
                    <a:pt x="121964" y="2927483"/>
                  </a:lnTo>
                  <a:lnTo>
                    <a:pt x="94873" y="2892430"/>
                  </a:lnTo>
                  <a:lnTo>
                    <a:pt x="70800" y="2855091"/>
                  </a:lnTo>
                  <a:lnTo>
                    <a:pt x="49928" y="2815651"/>
                  </a:lnTo>
                  <a:lnTo>
                    <a:pt x="32442" y="2774292"/>
                  </a:lnTo>
                  <a:lnTo>
                    <a:pt x="18523" y="2731199"/>
                  </a:lnTo>
                  <a:lnTo>
                    <a:pt x="8354" y="2686553"/>
                  </a:lnTo>
                  <a:lnTo>
                    <a:pt x="2119" y="2640539"/>
                  </a:lnTo>
                  <a:lnTo>
                    <a:pt x="0" y="2593340"/>
                  </a:lnTo>
                  <a:lnTo>
                    <a:pt x="0" y="518668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02870" marR="5080">
              <a:lnSpc>
                <a:spcPct val="87000"/>
              </a:lnSpc>
              <a:spcBef>
                <a:spcPts val="700"/>
              </a:spcBef>
            </a:pPr>
            <a:r>
              <a:rPr spc="-260" dirty="0"/>
              <a:t>Pelaksanaan </a:t>
            </a:r>
            <a:r>
              <a:rPr spc="-235" dirty="0"/>
              <a:t>ketentuan </a:t>
            </a:r>
            <a:r>
              <a:rPr spc="-245" dirty="0"/>
              <a:t>dan </a:t>
            </a:r>
            <a:r>
              <a:rPr spc="-280" dirty="0"/>
              <a:t>kebijakan  </a:t>
            </a:r>
            <a:r>
              <a:rPr spc="-250" dirty="0"/>
              <a:t>mengenai </a:t>
            </a:r>
            <a:r>
              <a:rPr spc="-260" dirty="0"/>
              <a:t>penganganan </a:t>
            </a:r>
            <a:r>
              <a:rPr spc="-200" dirty="0"/>
              <a:t>benturan </a:t>
            </a:r>
            <a:r>
              <a:rPr spc="-240" dirty="0"/>
              <a:t>kepentingan  </a:t>
            </a:r>
            <a:r>
              <a:rPr spc="-180" dirty="0"/>
              <a:t>perlu </a:t>
            </a:r>
            <a:r>
              <a:rPr spc="-250" dirty="0"/>
              <a:t>dipantau </a:t>
            </a:r>
            <a:r>
              <a:rPr spc="-245" dirty="0"/>
              <a:t>dan </a:t>
            </a:r>
            <a:r>
              <a:rPr spc="-250" dirty="0"/>
              <a:t>dievaluasi </a:t>
            </a:r>
            <a:r>
              <a:rPr spc="-210" dirty="0"/>
              <a:t>secara </a:t>
            </a:r>
            <a:r>
              <a:rPr spc="-225" dirty="0"/>
              <a:t>berkala  </a:t>
            </a:r>
            <a:r>
              <a:rPr spc="-175" dirty="0"/>
              <a:t>untuk </a:t>
            </a:r>
            <a:r>
              <a:rPr spc="-320" dirty="0"/>
              <a:t>menjaga </a:t>
            </a:r>
            <a:r>
              <a:rPr spc="-254" dirty="0"/>
              <a:t>agar </a:t>
            </a:r>
            <a:r>
              <a:rPr spc="-275" dirty="0"/>
              <a:t>tetap </a:t>
            </a:r>
            <a:r>
              <a:rPr spc="-295" dirty="0"/>
              <a:t>efektif </a:t>
            </a:r>
            <a:r>
              <a:rPr spc="-245" dirty="0"/>
              <a:t>dan </a:t>
            </a:r>
            <a:r>
              <a:rPr spc="-240" dirty="0"/>
              <a:t>relevan  dengan </a:t>
            </a:r>
            <a:r>
              <a:rPr spc="-235" dirty="0"/>
              <a:t>lingkungan </a:t>
            </a:r>
            <a:r>
              <a:rPr spc="-260" dirty="0"/>
              <a:t>yang </a:t>
            </a:r>
            <a:r>
              <a:rPr spc="-140" dirty="0"/>
              <a:t>terus</a:t>
            </a:r>
            <a:r>
              <a:rPr spc="275" dirty="0"/>
              <a:t> </a:t>
            </a:r>
            <a:r>
              <a:rPr spc="-240" dirty="0"/>
              <a:t>berubah.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178371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5" dirty="0"/>
              <a:t>PENU</a:t>
            </a:r>
            <a:r>
              <a:rPr spc="75" dirty="0"/>
              <a:t>T</a:t>
            </a:r>
            <a:r>
              <a:rPr spc="20" dirty="0"/>
              <a:t>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048255"/>
            <a:ext cx="9619615" cy="3385185"/>
            <a:chOff x="1443227" y="2048255"/>
            <a:chExt cx="9619615" cy="3385185"/>
          </a:xfrm>
        </p:grpSpPr>
        <p:sp>
          <p:nvSpPr>
            <p:cNvPr id="4" name="object 4"/>
            <p:cNvSpPr/>
            <p:nvPr/>
          </p:nvSpPr>
          <p:spPr>
            <a:xfrm>
              <a:off x="1450847" y="2055875"/>
              <a:ext cx="9604375" cy="3369945"/>
            </a:xfrm>
            <a:custGeom>
              <a:avLst/>
              <a:gdLst/>
              <a:ahLst/>
              <a:cxnLst/>
              <a:rect l="l" t="t" r="r" b="b"/>
              <a:pathLst>
                <a:path w="9604375" h="3369945">
                  <a:moveTo>
                    <a:pt x="9042654" y="0"/>
                  </a:moveTo>
                  <a:lnTo>
                    <a:pt x="561594" y="0"/>
                  </a:lnTo>
                  <a:lnTo>
                    <a:pt x="513141" y="2061"/>
                  </a:lnTo>
                  <a:lnTo>
                    <a:pt x="465832" y="8133"/>
                  </a:lnTo>
                  <a:lnTo>
                    <a:pt x="419835" y="18048"/>
                  </a:lnTo>
                  <a:lnTo>
                    <a:pt x="375320" y="31636"/>
                  </a:lnTo>
                  <a:lnTo>
                    <a:pt x="332454" y="48729"/>
                  </a:lnTo>
                  <a:lnTo>
                    <a:pt x="291407" y="69157"/>
                  </a:lnTo>
                  <a:lnTo>
                    <a:pt x="252347" y="92754"/>
                  </a:lnTo>
                  <a:lnTo>
                    <a:pt x="215442" y="119349"/>
                  </a:lnTo>
                  <a:lnTo>
                    <a:pt x="180862" y="148775"/>
                  </a:lnTo>
                  <a:lnTo>
                    <a:pt x="148775" y="180862"/>
                  </a:lnTo>
                  <a:lnTo>
                    <a:pt x="119349" y="215442"/>
                  </a:lnTo>
                  <a:lnTo>
                    <a:pt x="92754" y="252347"/>
                  </a:lnTo>
                  <a:lnTo>
                    <a:pt x="69157" y="291407"/>
                  </a:lnTo>
                  <a:lnTo>
                    <a:pt x="48729" y="332454"/>
                  </a:lnTo>
                  <a:lnTo>
                    <a:pt x="31636" y="375320"/>
                  </a:lnTo>
                  <a:lnTo>
                    <a:pt x="18048" y="419835"/>
                  </a:lnTo>
                  <a:lnTo>
                    <a:pt x="8133" y="465832"/>
                  </a:lnTo>
                  <a:lnTo>
                    <a:pt x="2061" y="513141"/>
                  </a:lnTo>
                  <a:lnTo>
                    <a:pt x="0" y="561594"/>
                  </a:lnTo>
                  <a:lnTo>
                    <a:pt x="0" y="2807970"/>
                  </a:lnTo>
                  <a:lnTo>
                    <a:pt x="2061" y="2856422"/>
                  </a:lnTo>
                  <a:lnTo>
                    <a:pt x="8133" y="2903731"/>
                  </a:lnTo>
                  <a:lnTo>
                    <a:pt x="18048" y="2949728"/>
                  </a:lnTo>
                  <a:lnTo>
                    <a:pt x="31636" y="2994243"/>
                  </a:lnTo>
                  <a:lnTo>
                    <a:pt x="48729" y="3037109"/>
                  </a:lnTo>
                  <a:lnTo>
                    <a:pt x="69157" y="3078156"/>
                  </a:lnTo>
                  <a:lnTo>
                    <a:pt x="92754" y="3117216"/>
                  </a:lnTo>
                  <a:lnTo>
                    <a:pt x="119349" y="3154121"/>
                  </a:lnTo>
                  <a:lnTo>
                    <a:pt x="148775" y="3188701"/>
                  </a:lnTo>
                  <a:lnTo>
                    <a:pt x="180862" y="3220788"/>
                  </a:lnTo>
                  <a:lnTo>
                    <a:pt x="215442" y="3250214"/>
                  </a:lnTo>
                  <a:lnTo>
                    <a:pt x="252347" y="3276809"/>
                  </a:lnTo>
                  <a:lnTo>
                    <a:pt x="291407" y="3300406"/>
                  </a:lnTo>
                  <a:lnTo>
                    <a:pt x="332454" y="3320834"/>
                  </a:lnTo>
                  <a:lnTo>
                    <a:pt x="375320" y="3337927"/>
                  </a:lnTo>
                  <a:lnTo>
                    <a:pt x="419835" y="3351515"/>
                  </a:lnTo>
                  <a:lnTo>
                    <a:pt x="465832" y="3361430"/>
                  </a:lnTo>
                  <a:lnTo>
                    <a:pt x="513141" y="3367502"/>
                  </a:lnTo>
                  <a:lnTo>
                    <a:pt x="561594" y="3369564"/>
                  </a:lnTo>
                  <a:lnTo>
                    <a:pt x="9042654" y="3369564"/>
                  </a:lnTo>
                  <a:lnTo>
                    <a:pt x="9091106" y="3367502"/>
                  </a:lnTo>
                  <a:lnTo>
                    <a:pt x="9138415" y="3361430"/>
                  </a:lnTo>
                  <a:lnTo>
                    <a:pt x="9184412" y="3351515"/>
                  </a:lnTo>
                  <a:lnTo>
                    <a:pt x="9228927" y="3337927"/>
                  </a:lnTo>
                  <a:lnTo>
                    <a:pt x="9271793" y="3320834"/>
                  </a:lnTo>
                  <a:lnTo>
                    <a:pt x="9312840" y="3300406"/>
                  </a:lnTo>
                  <a:lnTo>
                    <a:pt x="9351900" y="3276809"/>
                  </a:lnTo>
                  <a:lnTo>
                    <a:pt x="9388805" y="3250214"/>
                  </a:lnTo>
                  <a:lnTo>
                    <a:pt x="9423385" y="3220788"/>
                  </a:lnTo>
                  <a:lnTo>
                    <a:pt x="9455472" y="3188701"/>
                  </a:lnTo>
                  <a:lnTo>
                    <a:pt x="9484898" y="3154121"/>
                  </a:lnTo>
                  <a:lnTo>
                    <a:pt x="9511493" y="3117216"/>
                  </a:lnTo>
                  <a:lnTo>
                    <a:pt x="9535090" y="3078156"/>
                  </a:lnTo>
                  <a:lnTo>
                    <a:pt x="9555518" y="3037109"/>
                  </a:lnTo>
                  <a:lnTo>
                    <a:pt x="9572611" y="2994243"/>
                  </a:lnTo>
                  <a:lnTo>
                    <a:pt x="9586199" y="2949728"/>
                  </a:lnTo>
                  <a:lnTo>
                    <a:pt x="9596114" y="2903731"/>
                  </a:lnTo>
                  <a:lnTo>
                    <a:pt x="9602186" y="2856422"/>
                  </a:lnTo>
                  <a:lnTo>
                    <a:pt x="9604248" y="2807970"/>
                  </a:lnTo>
                  <a:lnTo>
                    <a:pt x="9604248" y="561594"/>
                  </a:lnTo>
                  <a:lnTo>
                    <a:pt x="9602186" y="513141"/>
                  </a:lnTo>
                  <a:lnTo>
                    <a:pt x="9596114" y="465832"/>
                  </a:lnTo>
                  <a:lnTo>
                    <a:pt x="9586199" y="419835"/>
                  </a:lnTo>
                  <a:lnTo>
                    <a:pt x="9572611" y="375320"/>
                  </a:lnTo>
                  <a:lnTo>
                    <a:pt x="9555518" y="332454"/>
                  </a:lnTo>
                  <a:lnTo>
                    <a:pt x="9535090" y="291407"/>
                  </a:lnTo>
                  <a:lnTo>
                    <a:pt x="9511493" y="252347"/>
                  </a:lnTo>
                  <a:lnTo>
                    <a:pt x="9484898" y="215442"/>
                  </a:lnTo>
                  <a:lnTo>
                    <a:pt x="9455472" y="180862"/>
                  </a:lnTo>
                  <a:lnTo>
                    <a:pt x="9423385" y="148775"/>
                  </a:lnTo>
                  <a:lnTo>
                    <a:pt x="9388805" y="119349"/>
                  </a:lnTo>
                  <a:lnTo>
                    <a:pt x="9351900" y="92754"/>
                  </a:lnTo>
                  <a:lnTo>
                    <a:pt x="9312840" y="69157"/>
                  </a:lnTo>
                  <a:lnTo>
                    <a:pt x="9271793" y="48729"/>
                  </a:lnTo>
                  <a:lnTo>
                    <a:pt x="9228927" y="31636"/>
                  </a:lnTo>
                  <a:lnTo>
                    <a:pt x="9184412" y="18048"/>
                  </a:lnTo>
                  <a:lnTo>
                    <a:pt x="9138415" y="8133"/>
                  </a:lnTo>
                  <a:lnTo>
                    <a:pt x="9091106" y="2061"/>
                  </a:lnTo>
                  <a:lnTo>
                    <a:pt x="9042654" y="0"/>
                  </a:lnTo>
                  <a:close/>
                </a:path>
              </a:pathLst>
            </a:custGeom>
            <a:solidFill>
              <a:srgbClr val="576D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055875"/>
              <a:ext cx="9604375" cy="3369945"/>
            </a:xfrm>
            <a:custGeom>
              <a:avLst/>
              <a:gdLst/>
              <a:ahLst/>
              <a:cxnLst/>
              <a:rect l="l" t="t" r="r" b="b"/>
              <a:pathLst>
                <a:path w="9604375" h="3369945">
                  <a:moveTo>
                    <a:pt x="0" y="561594"/>
                  </a:moveTo>
                  <a:lnTo>
                    <a:pt x="2061" y="513141"/>
                  </a:lnTo>
                  <a:lnTo>
                    <a:pt x="8133" y="465832"/>
                  </a:lnTo>
                  <a:lnTo>
                    <a:pt x="18048" y="419835"/>
                  </a:lnTo>
                  <a:lnTo>
                    <a:pt x="31636" y="375320"/>
                  </a:lnTo>
                  <a:lnTo>
                    <a:pt x="48729" y="332454"/>
                  </a:lnTo>
                  <a:lnTo>
                    <a:pt x="69157" y="291407"/>
                  </a:lnTo>
                  <a:lnTo>
                    <a:pt x="92754" y="252347"/>
                  </a:lnTo>
                  <a:lnTo>
                    <a:pt x="119349" y="215442"/>
                  </a:lnTo>
                  <a:lnTo>
                    <a:pt x="148775" y="180862"/>
                  </a:lnTo>
                  <a:lnTo>
                    <a:pt x="180862" y="148775"/>
                  </a:lnTo>
                  <a:lnTo>
                    <a:pt x="215442" y="119349"/>
                  </a:lnTo>
                  <a:lnTo>
                    <a:pt x="252347" y="92754"/>
                  </a:lnTo>
                  <a:lnTo>
                    <a:pt x="291407" y="69157"/>
                  </a:lnTo>
                  <a:lnTo>
                    <a:pt x="332454" y="48729"/>
                  </a:lnTo>
                  <a:lnTo>
                    <a:pt x="375320" y="31636"/>
                  </a:lnTo>
                  <a:lnTo>
                    <a:pt x="419835" y="18048"/>
                  </a:lnTo>
                  <a:lnTo>
                    <a:pt x="465832" y="8133"/>
                  </a:lnTo>
                  <a:lnTo>
                    <a:pt x="513141" y="2061"/>
                  </a:lnTo>
                  <a:lnTo>
                    <a:pt x="561594" y="0"/>
                  </a:lnTo>
                  <a:lnTo>
                    <a:pt x="9042654" y="0"/>
                  </a:lnTo>
                  <a:lnTo>
                    <a:pt x="9091106" y="2061"/>
                  </a:lnTo>
                  <a:lnTo>
                    <a:pt x="9138415" y="8133"/>
                  </a:lnTo>
                  <a:lnTo>
                    <a:pt x="9184412" y="18048"/>
                  </a:lnTo>
                  <a:lnTo>
                    <a:pt x="9228927" y="31636"/>
                  </a:lnTo>
                  <a:lnTo>
                    <a:pt x="9271793" y="48729"/>
                  </a:lnTo>
                  <a:lnTo>
                    <a:pt x="9312840" y="69157"/>
                  </a:lnTo>
                  <a:lnTo>
                    <a:pt x="9351900" y="92754"/>
                  </a:lnTo>
                  <a:lnTo>
                    <a:pt x="9388805" y="119349"/>
                  </a:lnTo>
                  <a:lnTo>
                    <a:pt x="9423385" y="148775"/>
                  </a:lnTo>
                  <a:lnTo>
                    <a:pt x="9455472" y="180862"/>
                  </a:lnTo>
                  <a:lnTo>
                    <a:pt x="9484898" y="215442"/>
                  </a:lnTo>
                  <a:lnTo>
                    <a:pt x="9511493" y="252347"/>
                  </a:lnTo>
                  <a:lnTo>
                    <a:pt x="9535090" y="291407"/>
                  </a:lnTo>
                  <a:lnTo>
                    <a:pt x="9555518" y="332454"/>
                  </a:lnTo>
                  <a:lnTo>
                    <a:pt x="9572611" y="375320"/>
                  </a:lnTo>
                  <a:lnTo>
                    <a:pt x="9586199" y="419835"/>
                  </a:lnTo>
                  <a:lnTo>
                    <a:pt x="9596114" y="465832"/>
                  </a:lnTo>
                  <a:lnTo>
                    <a:pt x="9602186" y="513141"/>
                  </a:lnTo>
                  <a:lnTo>
                    <a:pt x="9604248" y="561594"/>
                  </a:lnTo>
                  <a:lnTo>
                    <a:pt x="9604248" y="2807970"/>
                  </a:lnTo>
                  <a:lnTo>
                    <a:pt x="9602186" y="2856422"/>
                  </a:lnTo>
                  <a:lnTo>
                    <a:pt x="9596114" y="2903731"/>
                  </a:lnTo>
                  <a:lnTo>
                    <a:pt x="9586199" y="2949728"/>
                  </a:lnTo>
                  <a:lnTo>
                    <a:pt x="9572611" y="2994243"/>
                  </a:lnTo>
                  <a:lnTo>
                    <a:pt x="9555518" y="3037109"/>
                  </a:lnTo>
                  <a:lnTo>
                    <a:pt x="9535090" y="3078156"/>
                  </a:lnTo>
                  <a:lnTo>
                    <a:pt x="9511493" y="3117216"/>
                  </a:lnTo>
                  <a:lnTo>
                    <a:pt x="9484898" y="3154121"/>
                  </a:lnTo>
                  <a:lnTo>
                    <a:pt x="9455472" y="3188701"/>
                  </a:lnTo>
                  <a:lnTo>
                    <a:pt x="9423385" y="3220788"/>
                  </a:lnTo>
                  <a:lnTo>
                    <a:pt x="9388805" y="3250214"/>
                  </a:lnTo>
                  <a:lnTo>
                    <a:pt x="9351900" y="3276809"/>
                  </a:lnTo>
                  <a:lnTo>
                    <a:pt x="9312840" y="3300406"/>
                  </a:lnTo>
                  <a:lnTo>
                    <a:pt x="9271793" y="3320834"/>
                  </a:lnTo>
                  <a:lnTo>
                    <a:pt x="9228927" y="3337927"/>
                  </a:lnTo>
                  <a:lnTo>
                    <a:pt x="9184412" y="3351515"/>
                  </a:lnTo>
                  <a:lnTo>
                    <a:pt x="9138415" y="3361430"/>
                  </a:lnTo>
                  <a:lnTo>
                    <a:pt x="9091106" y="3367502"/>
                  </a:lnTo>
                  <a:lnTo>
                    <a:pt x="9042654" y="3369564"/>
                  </a:lnTo>
                  <a:lnTo>
                    <a:pt x="561594" y="3369564"/>
                  </a:lnTo>
                  <a:lnTo>
                    <a:pt x="513141" y="3367502"/>
                  </a:lnTo>
                  <a:lnTo>
                    <a:pt x="465832" y="3361430"/>
                  </a:lnTo>
                  <a:lnTo>
                    <a:pt x="419835" y="3351515"/>
                  </a:lnTo>
                  <a:lnTo>
                    <a:pt x="375320" y="3337927"/>
                  </a:lnTo>
                  <a:lnTo>
                    <a:pt x="332454" y="3320834"/>
                  </a:lnTo>
                  <a:lnTo>
                    <a:pt x="291407" y="3300406"/>
                  </a:lnTo>
                  <a:lnTo>
                    <a:pt x="252347" y="3276809"/>
                  </a:lnTo>
                  <a:lnTo>
                    <a:pt x="215442" y="3250214"/>
                  </a:lnTo>
                  <a:lnTo>
                    <a:pt x="180862" y="3220788"/>
                  </a:lnTo>
                  <a:lnTo>
                    <a:pt x="148775" y="3188701"/>
                  </a:lnTo>
                  <a:lnTo>
                    <a:pt x="119349" y="3154121"/>
                  </a:lnTo>
                  <a:lnTo>
                    <a:pt x="92754" y="3117216"/>
                  </a:lnTo>
                  <a:lnTo>
                    <a:pt x="69157" y="3078156"/>
                  </a:lnTo>
                  <a:lnTo>
                    <a:pt x="48729" y="3037109"/>
                  </a:lnTo>
                  <a:lnTo>
                    <a:pt x="31636" y="2994243"/>
                  </a:lnTo>
                  <a:lnTo>
                    <a:pt x="18048" y="2949728"/>
                  </a:lnTo>
                  <a:lnTo>
                    <a:pt x="8133" y="2903731"/>
                  </a:lnTo>
                  <a:lnTo>
                    <a:pt x="2061" y="2856422"/>
                  </a:lnTo>
                  <a:lnTo>
                    <a:pt x="0" y="2807970"/>
                  </a:lnTo>
                  <a:lnTo>
                    <a:pt x="0" y="561594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17929" y="2265679"/>
            <a:ext cx="9044940" cy="296093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ct val="87000"/>
              </a:lnSpc>
              <a:spcBef>
                <a:spcPts val="565"/>
              </a:spcBef>
            </a:pPr>
            <a:r>
              <a:rPr sz="3000" spc="-165" dirty="0">
                <a:solidFill>
                  <a:srgbClr val="FFFFFF"/>
                </a:solidFill>
                <a:latin typeface="Trebuchet MS"/>
                <a:cs typeface="Trebuchet MS"/>
              </a:rPr>
              <a:t>Pedoman </a:t>
            </a:r>
            <a:r>
              <a:rPr sz="3000" spc="-210" dirty="0">
                <a:solidFill>
                  <a:srgbClr val="FFFFFF"/>
                </a:solidFill>
                <a:latin typeface="Trebuchet MS"/>
                <a:cs typeface="Trebuchet MS"/>
              </a:rPr>
              <a:t>Penanganan </a:t>
            </a:r>
            <a:r>
              <a:rPr sz="3000" spc="-14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3000" spc="-170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3000" spc="-180" dirty="0">
                <a:solidFill>
                  <a:srgbClr val="FFFFFF"/>
                </a:solidFill>
                <a:latin typeface="Trebuchet MS"/>
                <a:cs typeface="Trebuchet MS"/>
              </a:rPr>
              <a:t>ini </a:t>
            </a:r>
            <a:r>
              <a:rPr sz="3000" spc="-200" dirty="0">
                <a:solidFill>
                  <a:srgbClr val="FFFFFF"/>
                </a:solidFill>
                <a:latin typeface="Trebuchet MS"/>
                <a:cs typeface="Trebuchet MS"/>
              </a:rPr>
              <a:t>agar  </a:t>
            </a:r>
            <a:r>
              <a:rPr sz="3000" spc="-215" dirty="0">
                <a:solidFill>
                  <a:srgbClr val="FFFFFF"/>
                </a:solidFill>
                <a:latin typeface="Trebuchet MS"/>
                <a:cs typeface="Trebuchet MS"/>
              </a:rPr>
              <a:t>dijadikan </a:t>
            </a:r>
            <a:r>
              <a:rPr sz="3000" spc="-210" dirty="0">
                <a:solidFill>
                  <a:srgbClr val="FFFFFF"/>
                </a:solidFill>
                <a:latin typeface="Trebuchet MS"/>
                <a:cs typeface="Trebuchet MS"/>
              </a:rPr>
              <a:t>sebagai acuan </a:t>
            </a:r>
            <a:r>
              <a:rPr sz="3000" spc="-229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3000" spc="-150" dirty="0">
                <a:solidFill>
                  <a:srgbClr val="FFFFFF"/>
                </a:solidFill>
                <a:latin typeface="Trebuchet MS"/>
                <a:cs typeface="Trebuchet MS"/>
              </a:rPr>
              <a:t>bersikap </a:t>
            </a:r>
            <a:r>
              <a:rPr sz="3000" spc="-19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3000" spc="-150" dirty="0">
                <a:solidFill>
                  <a:srgbClr val="FFFFFF"/>
                </a:solidFill>
                <a:latin typeface="Trebuchet MS"/>
                <a:cs typeface="Trebuchet MS"/>
              </a:rPr>
              <a:t>berperilaku  </a:t>
            </a:r>
            <a:r>
              <a:rPr sz="3000" spc="-225" dirty="0">
                <a:solidFill>
                  <a:srgbClr val="FFFFFF"/>
                </a:solidFill>
                <a:latin typeface="Trebuchet MS"/>
                <a:cs typeface="Trebuchet MS"/>
              </a:rPr>
              <a:t>bagi </a:t>
            </a:r>
            <a:r>
              <a:rPr sz="3000" spc="-130" dirty="0">
                <a:solidFill>
                  <a:srgbClr val="FFFFFF"/>
                </a:solidFill>
                <a:latin typeface="Trebuchet MS"/>
                <a:cs typeface="Trebuchet MS"/>
              </a:rPr>
              <a:t>seluruh </a:t>
            </a:r>
            <a:r>
              <a:rPr sz="3000" spc="-200" dirty="0">
                <a:solidFill>
                  <a:srgbClr val="FFFFFF"/>
                </a:solidFill>
                <a:latin typeface="Trebuchet MS"/>
                <a:cs typeface="Trebuchet MS"/>
              </a:rPr>
              <a:t>penyelenggara </a:t>
            </a:r>
            <a:r>
              <a:rPr sz="3000" spc="-190" dirty="0">
                <a:solidFill>
                  <a:srgbClr val="FFFFFF"/>
                </a:solidFill>
                <a:latin typeface="Trebuchet MS"/>
                <a:cs typeface="Trebuchet MS"/>
              </a:rPr>
              <a:t>negara </a:t>
            </a:r>
            <a:r>
              <a:rPr sz="3000" spc="-240" dirty="0">
                <a:solidFill>
                  <a:srgbClr val="FFFFFF"/>
                </a:solidFill>
                <a:latin typeface="Trebuchet MS"/>
                <a:cs typeface="Trebuchet MS"/>
              </a:rPr>
              <a:t>(pejabat </a:t>
            </a:r>
            <a:r>
              <a:rPr sz="3000" spc="-19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3000" spc="-215" dirty="0">
                <a:solidFill>
                  <a:srgbClr val="FFFFFF"/>
                </a:solidFill>
                <a:latin typeface="Trebuchet MS"/>
                <a:cs typeface="Trebuchet MS"/>
              </a:rPr>
              <a:t>pegawai) </a:t>
            </a:r>
            <a:r>
              <a:rPr sz="3000" spc="-170" dirty="0">
                <a:solidFill>
                  <a:srgbClr val="FFFFFF"/>
                </a:solidFill>
                <a:latin typeface="Trebuchet MS"/>
                <a:cs typeface="Trebuchet MS"/>
              </a:rPr>
              <a:t>di  </a:t>
            </a:r>
            <a:r>
              <a:rPr sz="3000" spc="-185" dirty="0" err="1">
                <a:solidFill>
                  <a:srgbClr val="FFFFFF"/>
                </a:solidFill>
                <a:latin typeface="Trebuchet MS"/>
                <a:cs typeface="Trebuchet MS"/>
              </a:rPr>
              <a:t>lingkungan</a:t>
            </a:r>
            <a:r>
              <a:rPr sz="3000" spc="-1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30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30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30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30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200" dirty="0">
                <a:solidFill>
                  <a:srgbClr val="FFFFFF"/>
                </a:solidFill>
                <a:latin typeface="Trebuchet MS"/>
                <a:cs typeface="Trebuchet MS"/>
              </a:rPr>
              <a:t>,  </a:t>
            </a:r>
            <a:r>
              <a:rPr sz="3000" spc="-145" dirty="0">
                <a:solidFill>
                  <a:srgbClr val="FFFFFF"/>
                </a:solidFill>
                <a:latin typeface="Trebuchet MS"/>
                <a:cs typeface="Trebuchet MS"/>
              </a:rPr>
              <a:t>khususnya </a:t>
            </a:r>
            <a:r>
              <a:rPr sz="3000" spc="-200" dirty="0">
                <a:solidFill>
                  <a:srgbClr val="FFFFFF"/>
                </a:solidFill>
                <a:latin typeface="Trebuchet MS"/>
                <a:cs typeface="Trebuchet MS"/>
              </a:rPr>
              <a:t>guna mengatasi </a:t>
            </a:r>
            <a:r>
              <a:rPr sz="3000" spc="-235" dirty="0">
                <a:solidFill>
                  <a:srgbClr val="FFFFFF"/>
                </a:solidFill>
                <a:latin typeface="Trebuchet MS"/>
                <a:cs typeface="Trebuchet MS"/>
              </a:rPr>
              <a:t>adanya </a:t>
            </a:r>
            <a:r>
              <a:rPr sz="3000" spc="-165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3000" spc="-160" dirty="0">
                <a:solidFill>
                  <a:srgbClr val="FFFFFF"/>
                </a:solidFill>
                <a:latin typeface="Trebuchet MS"/>
                <a:cs typeface="Trebuchet MS"/>
              </a:rPr>
              <a:t>benturan  </a:t>
            </a:r>
            <a:r>
              <a:rPr sz="3000" spc="-210" dirty="0">
                <a:solidFill>
                  <a:srgbClr val="FFFFFF"/>
                </a:solidFill>
                <a:latin typeface="Trebuchet MS"/>
                <a:cs typeface="Trebuchet MS"/>
              </a:rPr>
              <a:t>kepentingan, </a:t>
            </a:r>
            <a:r>
              <a:rPr sz="3000" spc="-229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3000" spc="-170" dirty="0">
                <a:solidFill>
                  <a:srgbClr val="FFFFFF"/>
                </a:solidFill>
                <a:latin typeface="Trebuchet MS"/>
                <a:cs typeface="Trebuchet MS"/>
              </a:rPr>
              <a:t>rangka </a:t>
            </a:r>
            <a:r>
              <a:rPr sz="3000" spc="-155" dirty="0">
                <a:solidFill>
                  <a:srgbClr val="FFFFFF"/>
                </a:solidFill>
                <a:latin typeface="Trebuchet MS"/>
                <a:cs typeface="Trebuchet MS"/>
              </a:rPr>
              <a:t>ikut </a:t>
            </a:r>
            <a:r>
              <a:rPr sz="3000" spc="-190" dirty="0">
                <a:solidFill>
                  <a:srgbClr val="FFFFFF"/>
                </a:solidFill>
                <a:latin typeface="Trebuchet MS"/>
                <a:cs typeface="Trebuchet MS"/>
              </a:rPr>
              <a:t>mewujudkan </a:t>
            </a:r>
            <a:r>
              <a:rPr sz="3000" spc="-180" dirty="0">
                <a:solidFill>
                  <a:srgbClr val="FFFFFF"/>
                </a:solidFill>
                <a:latin typeface="Trebuchet MS"/>
                <a:cs typeface="Trebuchet MS"/>
              </a:rPr>
              <a:t>pemerintahan  </a:t>
            </a:r>
            <a:r>
              <a:rPr sz="3000" spc="-210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3000" spc="-125" dirty="0">
                <a:solidFill>
                  <a:srgbClr val="FFFFFF"/>
                </a:solidFill>
                <a:latin typeface="Trebuchet MS"/>
                <a:cs typeface="Trebuchet MS"/>
              </a:rPr>
              <a:t>bersih </a:t>
            </a:r>
            <a:r>
              <a:rPr sz="3000" spc="-19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3000" spc="-245" dirty="0">
                <a:solidFill>
                  <a:srgbClr val="FFFFFF"/>
                </a:solidFill>
                <a:latin typeface="Trebuchet MS"/>
                <a:cs typeface="Trebuchet MS"/>
              </a:rPr>
              <a:t>tata </a:t>
            </a:r>
            <a:r>
              <a:rPr sz="3000" spc="-180" dirty="0">
                <a:solidFill>
                  <a:srgbClr val="FFFFFF"/>
                </a:solidFill>
                <a:latin typeface="Trebuchet MS"/>
                <a:cs typeface="Trebuchet MS"/>
              </a:rPr>
              <a:t>kelola pemerintahan </a:t>
            </a:r>
            <a:r>
              <a:rPr sz="3000" spc="-210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30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0" spc="-240" dirty="0">
                <a:solidFill>
                  <a:srgbClr val="FFFFFF"/>
                </a:solidFill>
                <a:latin typeface="Trebuchet MS"/>
                <a:cs typeface="Trebuchet MS"/>
              </a:rPr>
              <a:t>baik.</a:t>
            </a:r>
            <a:endParaRPr sz="3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4645" y="2148281"/>
            <a:ext cx="579691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spc="190" dirty="0">
                <a:solidFill>
                  <a:srgbClr val="FFFFFF"/>
                </a:solidFill>
                <a:latin typeface="Arial"/>
                <a:cs typeface="Arial"/>
              </a:rPr>
              <a:t>TERIMA</a:t>
            </a:r>
            <a:r>
              <a:rPr sz="60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0" b="1" spc="185" dirty="0">
                <a:solidFill>
                  <a:srgbClr val="FFFFFF"/>
                </a:solidFill>
                <a:latin typeface="Arial"/>
                <a:cs typeface="Arial"/>
              </a:rPr>
              <a:t>KASIH</a:t>
            </a:r>
            <a:endParaRPr sz="6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33528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LATAR</a:t>
            </a:r>
            <a:r>
              <a:rPr spc="-130" dirty="0"/>
              <a:t> </a:t>
            </a:r>
            <a:r>
              <a:rPr spc="155" dirty="0"/>
              <a:t>BELAKANG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412492"/>
            <a:ext cx="9619615" cy="2656840"/>
            <a:chOff x="1443227" y="2412492"/>
            <a:chExt cx="9619615" cy="2656840"/>
          </a:xfrm>
        </p:grpSpPr>
        <p:sp>
          <p:nvSpPr>
            <p:cNvPr id="4" name="object 4"/>
            <p:cNvSpPr/>
            <p:nvPr/>
          </p:nvSpPr>
          <p:spPr>
            <a:xfrm>
              <a:off x="1450847" y="2420112"/>
              <a:ext cx="9604375" cy="850900"/>
            </a:xfrm>
            <a:custGeom>
              <a:avLst/>
              <a:gdLst/>
              <a:ahLst/>
              <a:cxnLst/>
              <a:rect l="l" t="t" r="r" b="b"/>
              <a:pathLst>
                <a:path w="9604375" h="850900">
                  <a:moveTo>
                    <a:pt x="9462516" y="0"/>
                  </a:moveTo>
                  <a:lnTo>
                    <a:pt x="141732" y="0"/>
                  </a:lnTo>
                  <a:lnTo>
                    <a:pt x="96950" y="7229"/>
                  </a:lnTo>
                  <a:lnTo>
                    <a:pt x="58046" y="27358"/>
                  </a:lnTo>
                  <a:lnTo>
                    <a:pt x="27358" y="58046"/>
                  </a:lnTo>
                  <a:lnTo>
                    <a:pt x="7229" y="96950"/>
                  </a:lnTo>
                  <a:lnTo>
                    <a:pt x="0" y="141732"/>
                  </a:lnTo>
                  <a:lnTo>
                    <a:pt x="0" y="708660"/>
                  </a:lnTo>
                  <a:lnTo>
                    <a:pt x="7229" y="753441"/>
                  </a:lnTo>
                  <a:lnTo>
                    <a:pt x="27358" y="792345"/>
                  </a:lnTo>
                  <a:lnTo>
                    <a:pt x="58046" y="823033"/>
                  </a:lnTo>
                  <a:lnTo>
                    <a:pt x="96950" y="843162"/>
                  </a:lnTo>
                  <a:lnTo>
                    <a:pt x="141732" y="850391"/>
                  </a:lnTo>
                  <a:lnTo>
                    <a:pt x="9462516" y="850391"/>
                  </a:lnTo>
                  <a:lnTo>
                    <a:pt x="9507297" y="843162"/>
                  </a:lnTo>
                  <a:lnTo>
                    <a:pt x="9546201" y="823033"/>
                  </a:lnTo>
                  <a:lnTo>
                    <a:pt x="9576889" y="792345"/>
                  </a:lnTo>
                  <a:lnTo>
                    <a:pt x="9597018" y="753441"/>
                  </a:lnTo>
                  <a:lnTo>
                    <a:pt x="9604248" y="708660"/>
                  </a:lnTo>
                  <a:lnTo>
                    <a:pt x="9604248" y="141732"/>
                  </a:lnTo>
                  <a:lnTo>
                    <a:pt x="9597018" y="96950"/>
                  </a:lnTo>
                  <a:lnTo>
                    <a:pt x="9576889" y="58046"/>
                  </a:lnTo>
                  <a:lnTo>
                    <a:pt x="9546201" y="27358"/>
                  </a:lnTo>
                  <a:lnTo>
                    <a:pt x="9507297" y="7229"/>
                  </a:lnTo>
                  <a:lnTo>
                    <a:pt x="9462516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420112"/>
              <a:ext cx="9604375" cy="850900"/>
            </a:xfrm>
            <a:custGeom>
              <a:avLst/>
              <a:gdLst/>
              <a:ahLst/>
              <a:cxnLst/>
              <a:rect l="l" t="t" r="r" b="b"/>
              <a:pathLst>
                <a:path w="9604375" h="850900">
                  <a:moveTo>
                    <a:pt x="0" y="141732"/>
                  </a:moveTo>
                  <a:lnTo>
                    <a:pt x="7229" y="96950"/>
                  </a:lnTo>
                  <a:lnTo>
                    <a:pt x="27358" y="58046"/>
                  </a:lnTo>
                  <a:lnTo>
                    <a:pt x="58046" y="27358"/>
                  </a:lnTo>
                  <a:lnTo>
                    <a:pt x="96950" y="7229"/>
                  </a:lnTo>
                  <a:lnTo>
                    <a:pt x="141732" y="0"/>
                  </a:lnTo>
                  <a:lnTo>
                    <a:pt x="9462516" y="0"/>
                  </a:lnTo>
                  <a:lnTo>
                    <a:pt x="9507297" y="7229"/>
                  </a:lnTo>
                  <a:lnTo>
                    <a:pt x="9546201" y="27358"/>
                  </a:lnTo>
                  <a:lnTo>
                    <a:pt x="9576889" y="58046"/>
                  </a:lnTo>
                  <a:lnTo>
                    <a:pt x="9597018" y="96950"/>
                  </a:lnTo>
                  <a:lnTo>
                    <a:pt x="9604248" y="141732"/>
                  </a:lnTo>
                  <a:lnTo>
                    <a:pt x="9604248" y="708660"/>
                  </a:lnTo>
                  <a:lnTo>
                    <a:pt x="9597018" y="753441"/>
                  </a:lnTo>
                  <a:lnTo>
                    <a:pt x="9576889" y="792345"/>
                  </a:lnTo>
                  <a:lnTo>
                    <a:pt x="9546201" y="823033"/>
                  </a:lnTo>
                  <a:lnTo>
                    <a:pt x="9507297" y="843162"/>
                  </a:lnTo>
                  <a:lnTo>
                    <a:pt x="9462516" y="850391"/>
                  </a:lnTo>
                  <a:lnTo>
                    <a:pt x="141732" y="850391"/>
                  </a:lnTo>
                  <a:lnTo>
                    <a:pt x="96950" y="843162"/>
                  </a:lnTo>
                  <a:lnTo>
                    <a:pt x="58046" y="823033"/>
                  </a:lnTo>
                  <a:lnTo>
                    <a:pt x="27358" y="792345"/>
                  </a:lnTo>
                  <a:lnTo>
                    <a:pt x="7229" y="753441"/>
                  </a:lnTo>
                  <a:lnTo>
                    <a:pt x="0" y="708660"/>
                  </a:lnTo>
                  <a:lnTo>
                    <a:pt x="0" y="141732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0847" y="3316224"/>
              <a:ext cx="9604375" cy="848994"/>
            </a:xfrm>
            <a:custGeom>
              <a:avLst/>
              <a:gdLst/>
              <a:ahLst/>
              <a:cxnLst/>
              <a:rect l="l" t="t" r="r" b="b"/>
              <a:pathLst>
                <a:path w="9604375" h="848995">
                  <a:moveTo>
                    <a:pt x="9462770" y="0"/>
                  </a:moveTo>
                  <a:lnTo>
                    <a:pt x="141478" y="0"/>
                  </a:lnTo>
                  <a:lnTo>
                    <a:pt x="96771" y="7215"/>
                  </a:lnTo>
                  <a:lnTo>
                    <a:pt x="57936" y="27306"/>
                  </a:lnTo>
                  <a:lnTo>
                    <a:pt x="27306" y="57936"/>
                  </a:lnTo>
                  <a:lnTo>
                    <a:pt x="7215" y="96771"/>
                  </a:lnTo>
                  <a:lnTo>
                    <a:pt x="0" y="141477"/>
                  </a:lnTo>
                  <a:lnTo>
                    <a:pt x="0" y="707389"/>
                  </a:lnTo>
                  <a:lnTo>
                    <a:pt x="7215" y="752096"/>
                  </a:lnTo>
                  <a:lnTo>
                    <a:pt x="27306" y="790931"/>
                  </a:lnTo>
                  <a:lnTo>
                    <a:pt x="57936" y="821561"/>
                  </a:lnTo>
                  <a:lnTo>
                    <a:pt x="96771" y="841652"/>
                  </a:lnTo>
                  <a:lnTo>
                    <a:pt x="141478" y="848868"/>
                  </a:lnTo>
                  <a:lnTo>
                    <a:pt x="9462770" y="848868"/>
                  </a:lnTo>
                  <a:lnTo>
                    <a:pt x="9507476" y="841652"/>
                  </a:lnTo>
                  <a:lnTo>
                    <a:pt x="9546311" y="821561"/>
                  </a:lnTo>
                  <a:lnTo>
                    <a:pt x="9576941" y="790931"/>
                  </a:lnTo>
                  <a:lnTo>
                    <a:pt x="9597032" y="752096"/>
                  </a:lnTo>
                  <a:lnTo>
                    <a:pt x="9604248" y="707389"/>
                  </a:lnTo>
                  <a:lnTo>
                    <a:pt x="9604248" y="141477"/>
                  </a:lnTo>
                  <a:lnTo>
                    <a:pt x="9597032" y="96771"/>
                  </a:lnTo>
                  <a:lnTo>
                    <a:pt x="9576941" y="57936"/>
                  </a:lnTo>
                  <a:lnTo>
                    <a:pt x="9546311" y="27306"/>
                  </a:lnTo>
                  <a:lnTo>
                    <a:pt x="9507476" y="7215"/>
                  </a:lnTo>
                  <a:lnTo>
                    <a:pt x="946277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50847" y="3316224"/>
              <a:ext cx="9604375" cy="848994"/>
            </a:xfrm>
            <a:custGeom>
              <a:avLst/>
              <a:gdLst/>
              <a:ahLst/>
              <a:cxnLst/>
              <a:rect l="l" t="t" r="r" b="b"/>
              <a:pathLst>
                <a:path w="9604375" h="848995">
                  <a:moveTo>
                    <a:pt x="0" y="141477"/>
                  </a:moveTo>
                  <a:lnTo>
                    <a:pt x="7215" y="96771"/>
                  </a:lnTo>
                  <a:lnTo>
                    <a:pt x="27306" y="57936"/>
                  </a:lnTo>
                  <a:lnTo>
                    <a:pt x="57936" y="27306"/>
                  </a:lnTo>
                  <a:lnTo>
                    <a:pt x="96771" y="7215"/>
                  </a:lnTo>
                  <a:lnTo>
                    <a:pt x="141478" y="0"/>
                  </a:lnTo>
                  <a:lnTo>
                    <a:pt x="9462770" y="0"/>
                  </a:lnTo>
                  <a:lnTo>
                    <a:pt x="9507476" y="7215"/>
                  </a:lnTo>
                  <a:lnTo>
                    <a:pt x="9546311" y="27306"/>
                  </a:lnTo>
                  <a:lnTo>
                    <a:pt x="9576941" y="57936"/>
                  </a:lnTo>
                  <a:lnTo>
                    <a:pt x="9597032" y="96771"/>
                  </a:lnTo>
                  <a:lnTo>
                    <a:pt x="9604248" y="141477"/>
                  </a:lnTo>
                  <a:lnTo>
                    <a:pt x="9604248" y="707389"/>
                  </a:lnTo>
                  <a:lnTo>
                    <a:pt x="9597032" y="752096"/>
                  </a:lnTo>
                  <a:lnTo>
                    <a:pt x="9576941" y="790931"/>
                  </a:lnTo>
                  <a:lnTo>
                    <a:pt x="9546311" y="821561"/>
                  </a:lnTo>
                  <a:lnTo>
                    <a:pt x="9507476" y="841652"/>
                  </a:lnTo>
                  <a:lnTo>
                    <a:pt x="9462770" y="848868"/>
                  </a:lnTo>
                  <a:lnTo>
                    <a:pt x="141478" y="848868"/>
                  </a:lnTo>
                  <a:lnTo>
                    <a:pt x="96771" y="841652"/>
                  </a:lnTo>
                  <a:lnTo>
                    <a:pt x="57936" y="821561"/>
                  </a:lnTo>
                  <a:lnTo>
                    <a:pt x="27306" y="790931"/>
                  </a:lnTo>
                  <a:lnTo>
                    <a:pt x="7215" y="752096"/>
                  </a:lnTo>
                  <a:lnTo>
                    <a:pt x="0" y="707389"/>
                  </a:lnTo>
                  <a:lnTo>
                    <a:pt x="0" y="141477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4212336"/>
              <a:ext cx="9604375" cy="848994"/>
            </a:xfrm>
            <a:custGeom>
              <a:avLst/>
              <a:gdLst/>
              <a:ahLst/>
              <a:cxnLst/>
              <a:rect l="l" t="t" r="r" b="b"/>
              <a:pathLst>
                <a:path w="9604375" h="848995">
                  <a:moveTo>
                    <a:pt x="9462770" y="0"/>
                  </a:moveTo>
                  <a:lnTo>
                    <a:pt x="141478" y="0"/>
                  </a:lnTo>
                  <a:lnTo>
                    <a:pt x="96771" y="7215"/>
                  </a:lnTo>
                  <a:lnTo>
                    <a:pt x="57936" y="27306"/>
                  </a:lnTo>
                  <a:lnTo>
                    <a:pt x="27306" y="57936"/>
                  </a:lnTo>
                  <a:lnTo>
                    <a:pt x="7215" y="96771"/>
                  </a:lnTo>
                  <a:lnTo>
                    <a:pt x="0" y="141477"/>
                  </a:lnTo>
                  <a:lnTo>
                    <a:pt x="0" y="707389"/>
                  </a:lnTo>
                  <a:lnTo>
                    <a:pt x="7215" y="752096"/>
                  </a:lnTo>
                  <a:lnTo>
                    <a:pt x="27306" y="790931"/>
                  </a:lnTo>
                  <a:lnTo>
                    <a:pt x="57936" y="821561"/>
                  </a:lnTo>
                  <a:lnTo>
                    <a:pt x="96771" y="841652"/>
                  </a:lnTo>
                  <a:lnTo>
                    <a:pt x="141478" y="848868"/>
                  </a:lnTo>
                  <a:lnTo>
                    <a:pt x="9462770" y="848868"/>
                  </a:lnTo>
                  <a:lnTo>
                    <a:pt x="9507476" y="841652"/>
                  </a:lnTo>
                  <a:lnTo>
                    <a:pt x="9546311" y="821561"/>
                  </a:lnTo>
                  <a:lnTo>
                    <a:pt x="9576941" y="790931"/>
                  </a:lnTo>
                  <a:lnTo>
                    <a:pt x="9597032" y="752096"/>
                  </a:lnTo>
                  <a:lnTo>
                    <a:pt x="9604248" y="707389"/>
                  </a:lnTo>
                  <a:lnTo>
                    <a:pt x="9604248" y="141477"/>
                  </a:lnTo>
                  <a:lnTo>
                    <a:pt x="9597032" y="96771"/>
                  </a:lnTo>
                  <a:lnTo>
                    <a:pt x="9576941" y="57936"/>
                  </a:lnTo>
                  <a:lnTo>
                    <a:pt x="9546311" y="27306"/>
                  </a:lnTo>
                  <a:lnTo>
                    <a:pt x="9507476" y="7215"/>
                  </a:lnTo>
                  <a:lnTo>
                    <a:pt x="946277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0847" y="4212336"/>
              <a:ext cx="9604375" cy="848994"/>
            </a:xfrm>
            <a:custGeom>
              <a:avLst/>
              <a:gdLst/>
              <a:ahLst/>
              <a:cxnLst/>
              <a:rect l="l" t="t" r="r" b="b"/>
              <a:pathLst>
                <a:path w="9604375" h="848995">
                  <a:moveTo>
                    <a:pt x="0" y="141477"/>
                  </a:moveTo>
                  <a:lnTo>
                    <a:pt x="7215" y="96771"/>
                  </a:lnTo>
                  <a:lnTo>
                    <a:pt x="27306" y="57936"/>
                  </a:lnTo>
                  <a:lnTo>
                    <a:pt x="57936" y="27306"/>
                  </a:lnTo>
                  <a:lnTo>
                    <a:pt x="96771" y="7215"/>
                  </a:lnTo>
                  <a:lnTo>
                    <a:pt x="141478" y="0"/>
                  </a:lnTo>
                  <a:lnTo>
                    <a:pt x="9462770" y="0"/>
                  </a:lnTo>
                  <a:lnTo>
                    <a:pt x="9507476" y="7215"/>
                  </a:lnTo>
                  <a:lnTo>
                    <a:pt x="9546311" y="27306"/>
                  </a:lnTo>
                  <a:lnTo>
                    <a:pt x="9576941" y="57936"/>
                  </a:lnTo>
                  <a:lnTo>
                    <a:pt x="9597032" y="96771"/>
                  </a:lnTo>
                  <a:lnTo>
                    <a:pt x="9604248" y="141477"/>
                  </a:lnTo>
                  <a:lnTo>
                    <a:pt x="9604248" y="707389"/>
                  </a:lnTo>
                  <a:lnTo>
                    <a:pt x="9597032" y="752096"/>
                  </a:lnTo>
                  <a:lnTo>
                    <a:pt x="9576941" y="790931"/>
                  </a:lnTo>
                  <a:lnTo>
                    <a:pt x="9546311" y="821561"/>
                  </a:lnTo>
                  <a:lnTo>
                    <a:pt x="9507476" y="841652"/>
                  </a:lnTo>
                  <a:lnTo>
                    <a:pt x="9462770" y="848868"/>
                  </a:lnTo>
                  <a:lnTo>
                    <a:pt x="141478" y="848868"/>
                  </a:lnTo>
                  <a:lnTo>
                    <a:pt x="96771" y="841652"/>
                  </a:lnTo>
                  <a:lnTo>
                    <a:pt x="57936" y="821561"/>
                  </a:lnTo>
                  <a:lnTo>
                    <a:pt x="27306" y="790931"/>
                  </a:lnTo>
                  <a:lnTo>
                    <a:pt x="7215" y="752096"/>
                  </a:lnTo>
                  <a:lnTo>
                    <a:pt x="0" y="707389"/>
                  </a:lnTo>
                  <a:lnTo>
                    <a:pt x="0" y="141477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30477" y="2583306"/>
            <a:ext cx="9386188" cy="23065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00"/>
              </a:lnSpc>
              <a:spcBef>
                <a:spcPts val="95"/>
              </a:spcBef>
            </a:pP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Meningkatkan</a:t>
            </a:r>
            <a:r>
              <a:rPr sz="16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pelaksanaan</a:t>
            </a:r>
            <a:r>
              <a:rPr sz="16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35" dirty="0">
                <a:solidFill>
                  <a:srgbClr val="FFFFFF"/>
                </a:solidFill>
                <a:latin typeface="Trebuchet MS"/>
                <a:cs typeface="Trebuchet MS"/>
              </a:rPr>
              <a:t>tata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kelola</a:t>
            </a:r>
            <a:r>
              <a:rPr sz="16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pemerintahan</a:t>
            </a:r>
            <a:r>
              <a:rPr sz="16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baik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meningkatkan</a:t>
            </a:r>
            <a:r>
              <a:rPr sz="16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kinerja</a:t>
            </a:r>
            <a:r>
              <a:rPr sz="16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pelaksanaan</a:t>
            </a:r>
            <a:r>
              <a:rPr sz="16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tugas</a:t>
            </a:r>
            <a:r>
              <a:rPr sz="16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endParaRPr sz="1600" dirty="0">
              <a:latin typeface="Trebuchet MS"/>
              <a:cs typeface="Trebuchet MS"/>
            </a:endParaRPr>
          </a:p>
          <a:p>
            <a:pPr marL="12700">
              <a:lnSpc>
                <a:spcPts val="1800"/>
              </a:lnSpc>
            </a:pPr>
            <a:r>
              <a:rPr sz="1600" spc="-105" dirty="0" err="1">
                <a:solidFill>
                  <a:srgbClr val="FFFFFF"/>
                </a:solidFill>
                <a:latin typeface="Trebuchet MS"/>
                <a:cs typeface="Trebuchet MS"/>
              </a:rPr>
              <a:t>fungsi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600" spc="-4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600" spc="-4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600" spc="-4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50" dirty="0">
              <a:latin typeface="Trebuchet MS"/>
              <a:cs typeface="Trebuchet MS"/>
            </a:endParaRPr>
          </a:p>
          <a:p>
            <a:pPr marL="12700" marR="101600">
              <a:lnSpc>
                <a:spcPct val="87200"/>
              </a:lnSpc>
            </a:pPr>
            <a:r>
              <a:rPr sz="1600" spc="-7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600" spc="-130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dimana </a:t>
            </a:r>
            <a:r>
              <a:rPr sz="1600" spc="-14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pegawai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600" spc="-45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600" spc="-45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600" spc="-45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 memiliki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patut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diduga memiliki kepentingan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pribadi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terhadap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setiap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penggunaan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wewenang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kedudukan 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600" spc="-155" dirty="0">
                <a:solidFill>
                  <a:srgbClr val="FFFFFF"/>
                </a:solidFill>
                <a:latin typeface="Trebuchet MS"/>
                <a:cs typeface="Trebuchet MS"/>
              </a:rPr>
              <a:t>jabatanya,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sehingga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600" spc="-95" dirty="0">
                <a:solidFill>
                  <a:srgbClr val="FFFFFF"/>
                </a:solidFill>
                <a:latin typeface="Trebuchet MS"/>
                <a:cs typeface="Trebuchet MS"/>
              </a:rPr>
              <a:t>mempengaruhi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kualitas </a:t>
            </a:r>
            <a:r>
              <a:rPr sz="1600" spc="-9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600" spc="-155" dirty="0">
                <a:solidFill>
                  <a:srgbClr val="FFFFFF"/>
                </a:solidFill>
                <a:latin typeface="Trebuchet MS"/>
                <a:cs typeface="Trebuchet MS"/>
              </a:rPr>
              <a:t>dan/atau</a:t>
            </a:r>
            <a:r>
              <a:rPr sz="16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20" dirty="0">
                <a:solidFill>
                  <a:srgbClr val="FFFFFF"/>
                </a:solidFill>
                <a:latin typeface="Trebuchet MS"/>
                <a:cs typeface="Trebuchet MS"/>
              </a:rPr>
              <a:t>tindakanya.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50" dirty="0">
              <a:latin typeface="Trebuchet MS"/>
              <a:cs typeface="Trebuchet MS"/>
            </a:endParaRPr>
          </a:p>
          <a:p>
            <a:pPr marL="12700" marR="5080">
              <a:lnSpc>
                <a:spcPts val="1680"/>
              </a:lnSpc>
            </a:pP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Pemahaman yang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tidak seragam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mengenai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600" spc="-100" dirty="0">
                <a:solidFill>
                  <a:srgbClr val="FFFFFF"/>
                </a:solidFill>
                <a:latin typeface="Trebuchet MS"/>
                <a:cs typeface="Trebuchet MS"/>
              </a:rPr>
              <a:t>menimbulkan penafsiran </a:t>
            </a:r>
            <a:r>
              <a:rPr sz="1600" spc="-114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beragam dan </a:t>
            </a:r>
            <a:r>
              <a:rPr sz="1600" spc="-110" dirty="0">
                <a:solidFill>
                  <a:srgbClr val="FFFFFF"/>
                </a:solidFill>
                <a:latin typeface="Trebuchet MS"/>
                <a:cs typeface="Trebuchet MS"/>
              </a:rPr>
              <a:t>sangat  </a:t>
            </a:r>
            <a:r>
              <a:rPr sz="1600" spc="-80" dirty="0">
                <a:solidFill>
                  <a:srgbClr val="FFFFFF"/>
                </a:solidFill>
                <a:latin typeface="Trebuchet MS"/>
                <a:cs typeface="Trebuchet MS"/>
              </a:rPr>
              <a:t>berpengaruh </a:t>
            </a:r>
            <a:r>
              <a:rPr sz="1600" spc="-125" dirty="0">
                <a:solidFill>
                  <a:srgbClr val="FFFFFF"/>
                </a:solidFill>
                <a:latin typeface="Trebuchet MS"/>
                <a:cs typeface="Trebuchet MS"/>
              </a:rPr>
              <a:t>pada </a:t>
            </a:r>
            <a:r>
              <a:rPr sz="1600" spc="-85" dirty="0">
                <a:solidFill>
                  <a:srgbClr val="FFFFFF"/>
                </a:solidFill>
                <a:latin typeface="Trebuchet MS"/>
                <a:cs typeface="Trebuchet MS"/>
              </a:rPr>
              <a:t>performance </a:t>
            </a:r>
            <a:r>
              <a:rPr sz="1600" spc="-105" dirty="0">
                <a:solidFill>
                  <a:srgbClr val="FFFFFF"/>
                </a:solidFill>
                <a:latin typeface="Trebuchet MS"/>
                <a:cs typeface="Trebuchet MS"/>
              </a:rPr>
              <a:t>kinerja</a:t>
            </a:r>
            <a:r>
              <a:rPr sz="1600" spc="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spc="-120" dirty="0">
                <a:solidFill>
                  <a:srgbClr val="FFFFFF"/>
                </a:solidFill>
                <a:latin typeface="Trebuchet MS"/>
                <a:cs typeface="Trebuchet MS"/>
              </a:rPr>
              <a:t>penyelenggara.</a:t>
            </a:r>
            <a:endParaRPr sz="1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75660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15" dirty="0"/>
              <a:t>MAKSUD</a:t>
            </a:r>
            <a:r>
              <a:rPr spc="-95" dirty="0"/>
              <a:t> </a:t>
            </a:r>
            <a:r>
              <a:rPr spc="320" dirty="0"/>
              <a:t>DAN</a:t>
            </a:r>
            <a:r>
              <a:rPr spc="-484" dirty="0"/>
              <a:t> </a:t>
            </a:r>
            <a:r>
              <a:rPr spc="-20" dirty="0"/>
              <a:t>TUJUAN,</a:t>
            </a:r>
            <a:r>
              <a:rPr spc="-400" dirty="0"/>
              <a:t> </a:t>
            </a:r>
            <a:r>
              <a:rPr spc="195" dirty="0"/>
              <a:t>RUANG</a:t>
            </a:r>
            <a:r>
              <a:rPr spc="-70" dirty="0"/>
              <a:t> </a:t>
            </a:r>
            <a:r>
              <a:rPr spc="110" dirty="0"/>
              <a:t>LINGKUP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020823"/>
            <a:ext cx="9619615" cy="826135"/>
            <a:chOff x="1443227" y="2020823"/>
            <a:chExt cx="9619615" cy="826135"/>
          </a:xfrm>
        </p:grpSpPr>
        <p:sp>
          <p:nvSpPr>
            <p:cNvPr id="4" name="object 4"/>
            <p:cNvSpPr/>
            <p:nvPr/>
          </p:nvSpPr>
          <p:spPr>
            <a:xfrm>
              <a:off x="1450847" y="2028443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4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7"/>
                  </a:lnTo>
                  <a:lnTo>
                    <a:pt x="0" y="675639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7"/>
                  </a:lnTo>
                  <a:lnTo>
                    <a:pt x="9469120" y="810767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39"/>
                  </a:lnTo>
                  <a:lnTo>
                    <a:pt x="9604248" y="135127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028443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4">
                  <a:moveTo>
                    <a:pt x="0" y="135127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7"/>
                  </a:lnTo>
                  <a:lnTo>
                    <a:pt x="9604248" y="675639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7"/>
                  </a:lnTo>
                  <a:lnTo>
                    <a:pt x="135128" y="810767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39"/>
                  </a:lnTo>
                  <a:lnTo>
                    <a:pt x="0" y="135127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443227" y="2892551"/>
            <a:ext cx="9619615" cy="826135"/>
            <a:chOff x="1443227" y="2892551"/>
            <a:chExt cx="9619615" cy="826135"/>
          </a:xfrm>
        </p:grpSpPr>
        <p:sp>
          <p:nvSpPr>
            <p:cNvPr id="7" name="object 7"/>
            <p:cNvSpPr/>
            <p:nvPr/>
          </p:nvSpPr>
          <p:spPr>
            <a:xfrm>
              <a:off x="1450847" y="2900171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7"/>
                  </a:lnTo>
                  <a:lnTo>
                    <a:pt x="0" y="675639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7"/>
                  </a:lnTo>
                  <a:lnTo>
                    <a:pt x="9469120" y="810767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39"/>
                  </a:lnTo>
                  <a:lnTo>
                    <a:pt x="9604248" y="135127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2900171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0" y="135127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7"/>
                  </a:lnTo>
                  <a:lnTo>
                    <a:pt x="9604248" y="675639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7"/>
                  </a:lnTo>
                  <a:lnTo>
                    <a:pt x="135128" y="810767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39"/>
                  </a:lnTo>
                  <a:lnTo>
                    <a:pt x="0" y="135127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443227" y="3764279"/>
            <a:ext cx="9619615" cy="1696720"/>
            <a:chOff x="1443227" y="3764279"/>
            <a:chExt cx="9619615" cy="1696720"/>
          </a:xfrm>
        </p:grpSpPr>
        <p:sp>
          <p:nvSpPr>
            <p:cNvPr id="10" name="object 10"/>
            <p:cNvSpPr/>
            <p:nvPr/>
          </p:nvSpPr>
          <p:spPr>
            <a:xfrm>
              <a:off x="1450847" y="3771899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7"/>
                  </a:lnTo>
                  <a:lnTo>
                    <a:pt x="0" y="675639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9469120" y="810768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39"/>
                  </a:lnTo>
                  <a:lnTo>
                    <a:pt x="9604248" y="135127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50847" y="3771899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0" y="135127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7"/>
                  </a:lnTo>
                  <a:lnTo>
                    <a:pt x="9604248" y="675639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39"/>
                  </a:lnTo>
                  <a:lnTo>
                    <a:pt x="0" y="135127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50847" y="4642103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8"/>
                  </a:lnTo>
                  <a:lnTo>
                    <a:pt x="0" y="675640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9469120" y="810768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40"/>
                  </a:lnTo>
                  <a:lnTo>
                    <a:pt x="9604248" y="135128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0847" y="4642103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0" y="135128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8"/>
                  </a:lnTo>
                  <a:lnTo>
                    <a:pt x="9604248" y="675640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40"/>
                  </a:lnTo>
                  <a:lnTo>
                    <a:pt x="0" y="135128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58544" y="2093467"/>
            <a:ext cx="9010015" cy="309943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>
              <a:lnSpc>
                <a:spcPts val="2200"/>
              </a:lnSpc>
              <a:spcBef>
                <a:spcPts val="439"/>
              </a:spcBef>
            </a:pP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Menciptakan </a:t>
            </a:r>
            <a:r>
              <a:rPr sz="2100" spc="-155" dirty="0">
                <a:solidFill>
                  <a:srgbClr val="FFFFFF"/>
                </a:solidFill>
                <a:latin typeface="Trebuchet MS"/>
                <a:cs typeface="Trebuchet MS"/>
              </a:rPr>
              <a:t>budaya kerja </a:t>
            </a:r>
            <a:r>
              <a:rPr sz="2100" spc="-100" dirty="0">
                <a:solidFill>
                  <a:srgbClr val="FFFFFF"/>
                </a:solidFill>
                <a:latin typeface="Trebuchet MS"/>
                <a:cs typeface="Trebuchet MS"/>
              </a:rPr>
              <a:t>organisasi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2100" spc="-160" dirty="0">
                <a:solidFill>
                  <a:srgbClr val="FFFFFF"/>
                </a:solidFill>
                <a:latin typeface="Trebuchet MS"/>
                <a:cs typeface="Trebuchet MS"/>
              </a:rPr>
              <a:t>dapat mengenal, </a:t>
            </a:r>
            <a:r>
              <a:rPr sz="2100" spc="-155" dirty="0">
                <a:solidFill>
                  <a:srgbClr val="FFFFFF"/>
                </a:solidFill>
                <a:latin typeface="Trebuchet MS"/>
                <a:cs typeface="Trebuchet MS"/>
              </a:rPr>
              <a:t>mencegah,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mengatasi  </a:t>
            </a:r>
            <a:r>
              <a:rPr sz="2100" spc="-114" dirty="0">
                <a:solidFill>
                  <a:srgbClr val="FFFFFF"/>
                </a:solidFill>
                <a:latin typeface="Trebuchet MS"/>
                <a:cs typeface="Trebuchet MS"/>
              </a:rPr>
              <a:t>situasi-situasi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</a:t>
            </a:r>
            <a:r>
              <a:rPr sz="21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kepentingan;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Meningkatkan </a:t>
            </a:r>
            <a:r>
              <a:rPr sz="2100" spc="-160" dirty="0">
                <a:solidFill>
                  <a:srgbClr val="FFFFFF"/>
                </a:solidFill>
                <a:latin typeface="Trebuchet MS"/>
                <a:cs typeface="Trebuchet MS"/>
              </a:rPr>
              <a:t>pelayanan </a:t>
            </a:r>
            <a:r>
              <a:rPr sz="2100" spc="-114" dirty="0">
                <a:solidFill>
                  <a:srgbClr val="FFFFFF"/>
                </a:solidFill>
                <a:latin typeface="Trebuchet MS"/>
                <a:cs typeface="Trebuchet MS"/>
              </a:rPr>
              <a:t>publik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mencegah </a:t>
            </a:r>
            <a:r>
              <a:rPr sz="2100" spc="-150" dirty="0">
                <a:solidFill>
                  <a:srgbClr val="FFFFFF"/>
                </a:solidFill>
                <a:latin typeface="Trebuchet MS"/>
                <a:cs typeface="Trebuchet MS"/>
              </a:rPr>
              <a:t>terjadinya </a:t>
            </a:r>
            <a:r>
              <a:rPr sz="2100" spc="-120" dirty="0">
                <a:solidFill>
                  <a:srgbClr val="FFFFFF"/>
                </a:solidFill>
                <a:latin typeface="Trebuchet MS"/>
                <a:cs typeface="Trebuchet MS"/>
              </a:rPr>
              <a:t>kerugian</a:t>
            </a:r>
            <a:r>
              <a:rPr sz="2100" spc="3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55" dirty="0">
                <a:solidFill>
                  <a:srgbClr val="FFFFFF"/>
                </a:solidFill>
                <a:latin typeface="Trebuchet MS"/>
                <a:cs typeface="Trebuchet MS"/>
              </a:rPr>
              <a:t>negara;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55"/>
              </a:spcBef>
            </a:pP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Meningkatkan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integritas;</a:t>
            </a:r>
            <a:r>
              <a:rPr sz="2100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55"/>
              </a:spcBef>
            </a:pP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Meningkatkan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pelaksanaan </a:t>
            </a:r>
            <a:r>
              <a:rPr sz="2100" spc="-125" dirty="0">
                <a:solidFill>
                  <a:srgbClr val="FFFFFF"/>
                </a:solidFill>
                <a:latin typeface="Trebuchet MS"/>
                <a:cs typeface="Trebuchet MS"/>
              </a:rPr>
              <a:t>pemerintahan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2100" spc="-90" dirty="0">
                <a:solidFill>
                  <a:srgbClr val="FFFFFF"/>
                </a:solidFill>
                <a:latin typeface="Trebuchet MS"/>
                <a:cs typeface="Trebuchet MS"/>
              </a:rPr>
              <a:t>bersih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2100" spc="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berwibawa.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42056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75" dirty="0"/>
              <a:t>PENGERTIAN </a:t>
            </a:r>
            <a:r>
              <a:rPr spc="210" dirty="0"/>
              <a:t>UMUM</a:t>
            </a:r>
            <a:r>
              <a:rPr spc="-310" dirty="0"/>
              <a:t> </a:t>
            </a:r>
            <a:r>
              <a:rPr spc="-125" dirty="0"/>
              <a:t>(I)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060448"/>
            <a:ext cx="9619615" cy="2516505"/>
            <a:chOff x="1443227" y="2060448"/>
            <a:chExt cx="9619615" cy="2516505"/>
          </a:xfrm>
        </p:grpSpPr>
        <p:sp>
          <p:nvSpPr>
            <p:cNvPr id="4" name="object 4"/>
            <p:cNvSpPr/>
            <p:nvPr/>
          </p:nvSpPr>
          <p:spPr>
            <a:xfrm>
              <a:off x="1450847" y="2068068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4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8"/>
                  </a:lnTo>
                  <a:lnTo>
                    <a:pt x="0" y="675640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9469120" y="810768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40"/>
                  </a:lnTo>
                  <a:lnTo>
                    <a:pt x="9604248" y="135128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068068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4">
                  <a:moveTo>
                    <a:pt x="0" y="135128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8"/>
                  </a:lnTo>
                  <a:lnTo>
                    <a:pt x="9604248" y="675640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40"/>
                  </a:lnTo>
                  <a:lnTo>
                    <a:pt x="0" y="135128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0847" y="2912364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7"/>
                  </a:lnTo>
                  <a:lnTo>
                    <a:pt x="0" y="675639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9469120" y="810768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39"/>
                  </a:lnTo>
                  <a:lnTo>
                    <a:pt x="9604248" y="135127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50847" y="2912364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0" y="135127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7"/>
                  </a:lnTo>
                  <a:lnTo>
                    <a:pt x="9604248" y="675639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39"/>
                  </a:lnTo>
                  <a:lnTo>
                    <a:pt x="0" y="135127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3758183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8"/>
                  </a:lnTo>
                  <a:lnTo>
                    <a:pt x="0" y="675640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9469120" y="810768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40"/>
                  </a:lnTo>
                  <a:lnTo>
                    <a:pt x="9604248" y="135128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0847" y="3758183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0" y="135128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8"/>
                  </a:lnTo>
                  <a:lnTo>
                    <a:pt x="9604248" y="675640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40"/>
                  </a:lnTo>
                  <a:lnTo>
                    <a:pt x="0" y="135128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24380" y="2273046"/>
            <a:ext cx="9427845" cy="2113656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344805">
              <a:lnSpc>
                <a:spcPts val="1260"/>
              </a:lnSpc>
              <a:spcBef>
                <a:spcPts val="290"/>
              </a:spcBef>
            </a:pP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dimana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penyelenggara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negara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sz="1200" spc="-75" dirty="0" err="1">
                <a:solidFill>
                  <a:srgbClr val="FFFFFF"/>
                </a:solidFill>
                <a:latin typeface="Trebuchet MS"/>
                <a:cs typeface="Trebuchet MS"/>
              </a:rPr>
              <a:t>lingkungan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memiliki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patut diduga 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memiliki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kepentingan</a:t>
            </a:r>
            <a:r>
              <a:rPr sz="12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pribadi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terhadap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setiap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penggunaan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wewenang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sehingga</a:t>
            </a:r>
            <a:r>
              <a:rPr sz="12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mempengaruhi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kualitas</a:t>
            </a:r>
            <a:r>
              <a:rPr sz="12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keputusan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dan/atau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tindakannya.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 dirty="0">
              <a:latin typeface="Trebuchet MS"/>
              <a:cs typeface="Trebuchet MS"/>
            </a:endParaRPr>
          </a:p>
          <a:p>
            <a:pPr marL="12700" marR="5080" algn="just">
              <a:lnSpc>
                <a:spcPct val="86900"/>
              </a:lnSpc>
              <a:spcBef>
                <a:spcPts val="1255"/>
              </a:spcBef>
            </a:pP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Penyelenggara 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Negara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sz="1200" spc="-75" dirty="0" err="1">
                <a:solidFill>
                  <a:srgbClr val="FFFFFF"/>
                </a:solidFill>
                <a:latin typeface="Trebuchet MS"/>
                <a:cs typeface="Trebuchet MS"/>
              </a:rPr>
              <a:t>lingkungan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berpotensi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memiliki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kepentingan 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pelaksanaan tugas-tugasnya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sebagaimana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diatur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Peraturan 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Menteri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Pendayagunaan 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Aparatur 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Negara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Reformasi 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Birokrasi </a:t>
            </a:r>
            <a:r>
              <a:rPr sz="1200" spc="25" dirty="0">
                <a:solidFill>
                  <a:srgbClr val="FFFFFF"/>
                </a:solidFill>
                <a:latin typeface="Trebuchet MS"/>
                <a:cs typeface="Trebuchet MS"/>
              </a:rPr>
              <a:t>Nomor 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37 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Tahun 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2012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tentang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Pedoman 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Umum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Penanganan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Kepentingan,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termasuk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pejabat,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perencana,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pengawas,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pelaksana </a:t>
            </a: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layanan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publik, 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Calon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Pegawai  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Negeri</a:t>
            </a:r>
            <a:r>
              <a:rPr sz="1200" spc="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Sipil </a:t>
            </a:r>
            <a:r>
              <a:rPr sz="1200" spc="-15" dirty="0">
                <a:solidFill>
                  <a:srgbClr val="FFFFFF"/>
                </a:solidFill>
                <a:latin typeface="Trebuchet MS"/>
                <a:cs typeface="Trebuchet MS"/>
              </a:rPr>
              <a:t>(CPNS),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lainnya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diangkat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Menteri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dibiayai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Anggaran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Pendapatan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Belanja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Negara.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 dirty="0">
              <a:latin typeface="Trebuchet MS"/>
              <a:cs typeface="Trebuchet MS"/>
            </a:endParaRPr>
          </a:p>
          <a:p>
            <a:pPr marL="12700" marR="177800">
              <a:lnSpc>
                <a:spcPts val="1260"/>
              </a:lnSpc>
            </a:pP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Kepentingan Pribadi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keinginan/kebutuhan pegawai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mengenai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suatu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hal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bersifat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pribadi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sebagai akibat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adanya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afiliasi/hubungan 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dekat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balas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jasa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serta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pengaruh dari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sz="1200" spc="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lain.</a:t>
            </a: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443227" y="4596384"/>
            <a:ext cx="9619615" cy="826135"/>
            <a:chOff x="1443227" y="4596384"/>
            <a:chExt cx="9619615" cy="826135"/>
          </a:xfrm>
        </p:grpSpPr>
        <p:sp>
          <p:nvSpPr>
            <p:cNvPr id="12" name="object 12"/>
            <p:cNvSpPr/>
            <p:nvPr/>
          </p:nvSpPr>
          <p:spPr>
            <a:xfrm>
              <a:off x="1450847" y="4604004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9469120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8"/>
                  </a:lnTo>
                  <a:lnTo>
                    <a:pt x="0" y="675640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9469120" y="810768"/>
                  </a:lnTo>
                  <a:lnTo>
                    <a:pt x="9511848" y="803883"/>
                  </a:lnTo>
                  <a:lnTo>
                    <a:pt x="9548945" y="784709"/>
                  </a:lnTo>
                  <a:lnTo>
                    <a:pt x="9578189" y="755465"/>
                  </a:lnTo>
                  <a:lnTo>
                    <a:pt x="9597363" y="718368"/>
                  </a:lnTo>
                  <a:lnTo>
                    <a:pt x="9604248" y="675640"/>
                  </a:lnTo>
                  <a:lnTo>
                    <a:pt x="9604248" y="135128"/>
                  </a:lnTo>
                  <a:lnTo>
                    <a:pt x="9597363" y="92399"/>
                  </a:lnTo>
                  <a:lnTo>
                    <a:pt x="9578189" y="55302"/>
                  </a:lnTo>
                  <a:lnTo>
                    <a:pt x="9548945" y="26058"/>
                  </a:lnTo>
                  <a:lnTo>
                    <a:pt x="9511848" y="6884"/>
                  </a:lnTo>
                  <a:lnTo>
                    <a:pt x="9469120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0847" y="4604004"/>
              <a:ext cx="9604375" cy="810895"/>
            </a:xfrm>
            <a:custGeom>
              <a:avLst/>
              <a:gdLst/>
              <a:ahLst/>
              <a:cxnLst/>
              <a:rect l="l" t="t" r="r" b="b"/>
              <a:pathLst>
                <a:path w="9604375" h="810895">
                  <a:moveTo>
                    <a:pt x="0" y="135128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9469120" y="0"/>
                  </a:lnTo>
                  <a:lnTo>
                    <a:pt x="9511848" y="6884"/>
                  </a:lnTo>
                  <a:lnTo>
                    <a:pt x="9548945" y="26058"/>
                  </a:lnTo>
                  <a:lnTo>
                    <a:pt x="9578189" y="55302"/>
                  </a:lnTo>
                  <a:lnTo>
                    <a:pt x="9597363" y="92399"/>
                  </a:lnTo>
                  <a:lnTo>
                    <a:pt x="9604248" y="135128"/>
                  </a:lnTo>
                  <a:lnTo>
                    <a:pt x="9604248" y="675640"/>
                  </a:lnTo>
                  <a:lnTo>
                    <a:pt x="9597363" y="718368"/>
                  </a:lnTo>
                  <a:lnTo>
                    <a:pt x="9578189" y="755465"/>
                  </a:lnTo>
                  <a:lnTo>
                    <a:pt x="9548945" y="784709"/>
                  </a:lnTo>
                  <a:lnTo>
                    <a:pt x="9511848" y="803883"/>
                  </a:lnTo>
                  <a:lnTo>
                    <a:pt x="9469120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40"/>
                  </a:lnTo>
                  <a:lnTo>
                    <a:pt x="0" y="135128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24380" y="4809490"/>
            <a:ext cx="9355455" cy="575799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260"/>
              </a:lnSpc>
              <a:spcBef>
                <a:spcPts val="290"/>
              </a:spcBef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Afiliasi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dimiliki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sz="1200" spc="-50" dirty="0">
                <a:solidFill>
                  <a:srgbClr val="FFFFFF"/>
                </a:solidFill>
                <a:latin typeface="Trebuchet MS"/>
                <a:cs typeface="Trebuchet MS"/>
              </a:rPr>
              <a:t>seorang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tertentu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baik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karena hubungan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darah,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perkawinan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maupun 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pertemanan/kelompok/golongan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mempengaruhi keputusan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dan/atau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90" dirty="0" err="1">
                <a:solidFill>
                  <a:srgbClr val="FFFFFF"/>
                </a:solidFill>
                <a:latin typeface="Trebuchet MS"/>
                <a:cs typeface="Trebuchet MS"/>
              </a:rPr>
              <a:t>tindakannya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lang="en-US" sz="1200" spc="-9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ts val="1260"/>
              </a:lnSpc>
              <a:spcBef>
                <a:spcPts val="290"/>
              </a:spcBef>
            </a:pPr>
            <a:endParaRPr sz="1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43072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75" dirty="0"/>
              <a:t>PENGERTIAN </a:t>
            </a:r>
            <a:r>
              <a:rPr spc="210" dirty="0"/>
              <a:t>UMUM</a:t>
            </a:r>
            <a:r>
              <a:rPr spc="-305" dirty="0"/>
              <a:t> </a:t>
            </a:r>
            <a:r>
              <a:rPr spc="-120" dirty="0"/>
              <a:t>(II)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13332" y="2049779"/>
            <a:ext cx="9479280" cy="3382010"/>
            <a:chOff x="1513332" y="2049779"/>
            <a:chExt cx="9479280" cy="3382010"/>
          </a:xfrm>
        </p:grpSpPr>
        <p:sp>
          <p:nvSpPr>
            <p:cNvPr id="4" name="object 4"/>
            <p:cNvSpPr/>
            <p:nvPr/>
          </p:nvSpPr>
          <p:spPr>
            <a:xfrm>
              <a:off x="1520952" y="2057399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69">
                  <a:moveTo>
                    <a:pt x="9328404" y="0"/>
                  </a:moveTo>
                  <a:lnTo>
                    <a:pt x="135635" y="0"/>
                  </a:lnTo>
                  <a:lnTo>
                    <a:pt x="92756" y="6912"/>
                  </a:lnTo>
                  <a:lnTo>
                    <a:pt x="55522" y="26164"/>
                  </a:lnTo>
                  <a:lnTo>
                    <a:pt x="26164" y="55522"/>
                  </a:lnTo>
                  <a:lnTo>
                    <a:pt x="6912" y="92756"/>
                  </a:lnTo>
                  <a:lnTo>
                    <a:pt x="0" y="135636"/>
                  </a:lnTo>
                  <a:lnTo>
                    <a:pt x="0" y="678179"/>
                  </a:lnTo>
                  <a:lnTo>
                    <a:pt x="6912" y="721059"/>
                  </a:lnTo>
                  <a:lnTo>
                    <a:pt x="26164" y="758293"/>
                  </a:lnTo>
                  <a:lnTo>
                    <a:pt x="55522" y="787651"/>
                  </a:lnTo>
                  <a:lnTo>
                    <a:pt x="92756" y="806903"/>
                  </a:lnTo>
                  <a:lnTo>
                    <a:pt x="135635" y="813815"/>
                  </a:lnTo>
                  <a:lnTo>
                    <a:pt x="9328404" y="813815"/>
                  </a:lnTo>
                  <a:lnTo>
                    <a:pt x="9371283" y="806903"/>
                  </a:lnTo>
                  <a:lnTo>
                    <a:pt x="9408517" y="787651"/>
                  </a:lnTo>
                  <a:lnTo>
                    <a:pt x="9437875" y="758293"/>
                  </a:lnTo>
                  <a:lnTo>
                    <a:pt x="9457127" y="721059"/>
                  </a:lnTo>
                  <a:lnTo>
                    <a:pt x="9464040" y="678179"/>
                  </a:lnTo>
                  <a:lnTo>
                    <a:pt x="9464040" y="135636"/>
                  </a:lnTo>
                  <a:lnTo>
                    <a:pt x="9457127" y="92756"/>
                  </a:lnTo>
                  <a:lnTo>
                    <a:pt x="9437875" y="55522"/>
                  </a:lnTo>
                  <a:lnTo>
                    <a:pt x="9408517" y="26164"/>
                  </a:lnTo>
                  <a:lnTo>
                    <a:pt x="9371283" y="6912"/>
                  </a:lnTo>
                  <a:lnTo>
                    <a:pt x="9328404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20952" y="2057399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69">
                  <a:moveTo>
                    <a:pt x="0" y="135636"/>
                  </a:moveTo>
                  <a:lnTo>
                    <a:pt x="6912" y="92756"/>
                  </a:lnTo>
                  <a:lnTo>
                    <a:pt x="26164" y="55522"/>
                  </a:lnTo>
                  <a:lnTo>
                    <a:pt x="55522" y="26164"/>
                  </a:lnTo>
                  <a:lnTo>
                    <a:pt x="92756" y="6912"/>
                  </a:lnTo>
                  <a:lnTo>
                    <a:pt x="135635" y="0"/>
                  </a:lnTo>
                  <a:lnTo>
                    <a:pt x="9328404" y="0"/>
                  </a:lnTo>
                  <a:lnTo>
                    <a:pt x="9371283" y="6912"/>
                  </a:lnTo>
                  <a:lnTo>
                    <a:pt x="9408517" y="26164"/>
                  </a:lnTo>
                  <a:lnTo>
                    <a:pt x="9437875" y="55522"/>
                  </a:lnTo>
                  <a:lnTo>
                    <a:pt x="9457127" y="92756"/>
                  </a:lnTo>
                  <a:lnTo>
                    <a:pt x="9464040" y="135636"/>
                  </a:lnTo>
                  <a:lnTo>
                    <a:pt x="9464040" y="678179"/>
                  </a:lnTo>
                  <a:lnTo>
                    <a:pt x="9457127" y="721059"/>
                  </a:lnTo>
                  <a:lnTo>
                    <a:pt x="9437875" y="758293"/>
                  </a:lnTo>
                  <a:lnTo>
                    <a:pt x="9408517" y="787651"/>
                  </a:lnTo>
                  <a:lnTo>
                    <a:pt x="9371283" y="806903"/>
                  </a:lnTo>
                  <a:lnTo>
                    <a:pt x="9328404" y="813815"/>
                  </a:lnTo>
                  <a:lnTo>
                    <a:pt x="135635" y="813815"/>
                  </a:lnTo>
                  <a:lnTo>
                    <a:pt x="92756" y="806903"/>
                  </a:lnTo>
                  <a:lnTo>
                    <a:pt x="55522" y="787651"/>
                  </a:lnTo>
                  <a:lnTo>
                    <a:pt x="26164" y="758293"/>
                  </a:lnTo>
                  <a:lnTo>
                    <a:pt x="6912" y="721059"/>
                  </a:lnTo>
                  <a:lnTo>
                    <a:pt x="0" y="678179"/>
                  </a:lnTo>
                  <a:lnTo>
                    <a:pt x="0" y="13563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20952" y="2907791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70">
                  <a:moveTo>
                    <a:pt x="9328404" y="0"/>
                  </a:moveTo>
                  <a:lnTo>
                    <a:pt x="135635" y="0"/>
                  </a:lnTo>
                  <a:lnTo>
                    <a:pt x="92756" y="6912"/>
                  </a:lnTo>
                  <a:lnTo>
                    <a:pt x="55522" y="26164"/>
                  </a:lnTo>
                  <a:lnTo>
                    <a:pt x="26164" y="55522"/>
                  </a:lnTo>
                  <a:lnTo>
                    <a:pt x="6912" y="92756"/>
                  </a:lnTo>
                  <a:lnTo>
                    <a:pt x="0" y="135636"/>
                  </a:lnTo>
                  <a:lnTo>
                    <a:pt x="0" y="678180"/>
                  </a:lnTo>
                  <a:lnTo>
                    <a:pt x="6912" y="721059"/>
                  </a:lnTo>
                  <a:lnTo>
                    <a:pt x="26164" y="758293"/>
                  </a:lnTo>
                  <a:lnTo>
                    <a:pt x="55522" y="787651"/>
                  </a:lnTo>
                  <a:lnTo>
                    <a:pt x="92756" y="806903"/>
                  </a:lnTo>
                  <a:lnTo>
                    <a:pt x="135635" y="813816"/>
                  </a:lnTo>
                  <a:lnTo>
                    <a:pt x="9328404" y="813816"/>
                  </a:lnTo>
                  <a:lnTo>
                    <a:pt x="9371283" y="806903"/>
                  </a:lnTo>
                  <a:lnTo>
                    <a:pt x="9408517" y="787651"/>
                  </a:lnTo>
                  <a:lnTo>
                    <a:pt x="9437875" y="758293"/>
                  </a:lnTo>
                  <a:lnTo>
                    <a:pt x="9457127" y="721059"/>
                  </a:lnTo>
                  <a:lnTo>
                    <a:pt x="9464040" y="678180"/>
                  </a:lnTo>
                  <a:lnTo>
                    <a:pt x="9464040" y="135636"/>
                  </a:lnTo>
                  <a:lnTo>
                    <a:pt x="9457127" y="92756"/>
                  </a:lnTo>
                  <a:lnTo>
                    <a:pt x="9437875" y="55522"/>
                  </a:lnTo>
                  <a:lnTo>
                    <a:pt x="9408517" y="26164"/>
                  </a:lnTo>
                  <a:lnTo>
                    <a:pt x="9371283" y="6912"/>
                  </a:lnTo>
                  <a:lnTo>
                    <a:pt x="9328404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20952" y="2907791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70">
                  <a:moveTo>
                    <a:pt x="0" y="135636"/>
                  </a:moveTo>
                  <a:lnTo>
                    <a:pt x="6912" y="92756"/>
                  </a:lnTo>
                  <a:lnTo>
                    <a:pt x="26164" y="55522"/>
                  </a:lnTo>
                  <a:lnTo>
                    <a:pt x="55522" y="26164"/>
                  </a:lnTo>
                  <a:lnTo>
                    <a:pt x="92756" y="6912"/>
                  </a:lnTo>
                  <a:lnTo>
                    <a:pt x="135635" y="0"/>
                  </a:lnTo>
                  <a:lnTo>
                    <a:pt x="9328404" y="0"/>
                  </a:lnTo>
                  <a:lnTo>
                    <a:pt x="9371283" y="6912"/>
                  </a:lnTo>
                  <a:lnTo>
                    <a:pt x="9408517" y="26164"/>
                  </a:lnTo>
                  <a:lnTo>
                    <a:pt x="9437875" y="55522"/>
                  </a:lnTo>
                  <a:lnTo>
                    <a:pt x="9457127" y="92756"/>
                  </a:lnTo>
                  <a:lnTo>
                    <a:pt x="9464040" y="135636"/>
                  </a:lnTo>
                  <a:lnTo>
                    <a:pt x="9464040" y="678180"/>
                  </a:lnTo>
                  <a:lnTo>
                    <a:pt x="9457127" y="721059"/>
                  </a:lnTo>
                  <a:lnTo>
                    <a:pt x="9437875" y="758293"/>
                  </a:lnTo>
                  <a:lnTo>
                    <a:pt x="9408517" y="787651"/>
                  </a:lnTo>
                  <a:lnTo>
                    <a:pt x="9371283" y="806903"/>
                  </a:lnTo>
                  <a:lnTo>
                    <a:pt x="9328404" y="813816"/>
                  </a:lnTo>
                  <a:lnTo>
                    <a:pt x="135635" y="813816"/>
                  </a:lnTo>
                  <a:lnTo>
                    <a:pt x="92756" y="806903"/>
                  </a:lnTo>
                  <a:lnTo>
                    <a:pt x="55522" y="787651"/>
                  </a:lnTo>
                  <a:lnTo>
                    <a:pt x="26164" y="758293"/>
                  </a:lnTo>
                  <a:lnTo>
                    <a:pt x="6912" y="721059"/>
                  </a:lnTo>
                  <a:lnTo>
                    <a:pt x="0" y="678180"/>
                  </a:lnTo>
                  <a:lnTo>
                    <a:pt x="0" y="13563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20952" y="3759707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70">
                  <a:moveTo>
                    <a:pt x="9328404" y="0"/>
                  </a:moveTo>
                  <a:lnTo>
                    <a:pt x="135635" y="0"/>
                  </a:lnTo>
                  <a:lnTo>
                    <a:pt x="92756" y="6912"/>
                  </a:lnTo>
                  <a:lnTo>
                    <a:pt x="55522" y="26164"/>
                  </a:lnTo>
                  <a:lnTo>
                    <a:pt x="26164" y="55522"/>
                  </a:lnTo>
                  <a:lnTo>
                    <a:pt x="6912" y="92756"/>
                  </a:lnTo>
                  <a:lnTo>
                    <a:pt x="0" y="135636"/>
                  </a:lnTo>
                  <a:lnTo>
                    <a:pt x="0" y="678180"/>
                  </a:lnTo>
                  <a:lnTo>
                    <a:pt x="6912" y="721059"/>
                  </a:lnTo>
                  <a:lnTo>
                    <a:pt x="26164" y="758293"/>
                  </a:lnTo>
                  <a:lnTo>
                    <a:pt x="55522" y="787651"/>
                  </a:lnTo>
                  <a:lnTo>
                    <a:pt x="92756" y="806903"/>
                  </a:lnTo>
                  <a:lnTo>
                    <a:pt x="135635" y="813816"/>
                  </a:lnTo>
                  <a:lnTo>
                    <a:pt x="9328404" y="813816"/>
                  </a:lnTo>
                  <a:lnTo>
                    <a:pt x="9371283" y="806903"/>
                  </a:lnTo>
                  <a:lnTo>
                    <a:pt x="9408517" y="787651"/>
                  </a:lnTo>
                  <a:lnTo>
                    <a:pt x="9437875" y="758293"/>
                  </a:lnTo>
                  <a:lnTo>
                    <a:pt x="9457127" y="721059"/>
                  </a:lnTo>
                  <a:lnTo>
                    <a:pt x="9464040" y="678180"/>
                  </a:lnTo>
                  <a:lnTo>
                    <a:pt x="9464040" y="135636"/>
                  </a:lnTo>
                  <a:lnTo>
                    <a:pt x="9457127" y="92756"/>
                  </a:lnTo>
                  <a:lnTo>
                    <a:pt x="9437875" y="55522"/>
                  </a:lnTo>
                  <a:lnTo>
                    <a:pt x="9408517" y="26164"/>
                  </a:lnTo>
                  <a:lnTo>
                    <a:pt x="9371283" y="6912"/>
                  </a:lnTo>
                  <a:lnTo>
                    <a:pt x="9328404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20952" y="3759707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70">
                  <a:moveTo>
                    <a:pt x="0" y="135636"/>
                  </a:moveTo>
                  <a:lnTo>
                    <a:pt x="6912" y="92756"/>
                  </a:lnTo>
                  <a:lnTo>
                    <a:pt x="26164" y="55522"/>
                  </a:lnTo>
                  <a:lnTo>
                    <a:pt x="55522" y="26164"/>
                  </a:lnTo>
                  <a:lnTo>
                    <a:pt x="92756" y="6912"/>
                  </a:lnTo>
                  <a:lnTo>
                    <a:pt x="135635" y="0"/>
                  </a:lnTo>
                  <a:lnTo>
                    <a:pt x="9328404" y="0"/>
                  </a:lnTo>
                  <a:lnTo>
                    <a:pt x="9371283" y="6912"/>
                  </a:lnTo>
                  <a:lnTo>
                    <a:pt x="9408517" y="26164"/>
                  </a:lnTo>
                  <a:lnTo>
                    <a:pt x="9437875" y="55522"/>
                  </a:lnTo>
                  <a:lnTo>
                    <a:pt x="9457127" y="92756"/>
                  </a:lnTo>
                  <a:lnTo>
                    <a:pt x="9464040" y="135636"/>
                  </a:lnTo>
                  <a:lnTo>
                    <a:pt x="9464040" y="678180"/>
                  </a:lnTo>
                  <a:lnTo>
                    <a:pt x="9457127" y="721059"/>
                  </a:lnTo>
                  <a:lnTo>
                    <a:pt x="9437875" y="758293"/>
                  </a:lnTo>
                  <a:lnTo>
                    <a:pt x="9408517" y="787651"/>
                  </a:lnTo>
                  <a:lnTo>
                    <a:pt x="9371283" y="806903"/>
                  </a:lnTo>
                  <a:lnTo>
                    <a:pt x="9328404" y="813816"/>
                  </a:lnTo>
                  <a:lnTo>
                    <a:pt x="135635" y="813816"/>
                  </a:lnTo>
                  <a:lnTo>
                    <a:pt x="92756" y="806903"/>
                  </a:lnTo>
                  <a:lnTo>
                    <a:pt x="55522" y="787651"/>
                  </a:lnTo>
                  <a:lnTo>
                    <a:pt x="26164" y="758293"/>
                  </a:lnTo>
                  <a:lnTo>
                    <a:pt x="6912" y="721059"/>
                  </a:lnTo>
                  <a:lnTo>
                    <a:pt x="0" y="678180"/>
                  </a:lnTo>
                  <a:lnTo>
                    <a:pt x="0" y="13563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520952" y="4610100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70">
                  <a:moveTo>
                    <a:pt x="9328404" y="0"/>
                  </a:moveTo>
                  <a:lnTo>
                    <a:pt x="135635" y="0"/>
                  </a:lnTo>
                  <a:lnTo>
                    <a:pt x="92756" y="6912"/>
                  </a:lnTo>
                  <a:lnTo>
                    <a:pt x="55522" y="26164"/>
                  </a:lnTo>
                  <a:lnTo>
                    <a:pt x="26164" y="55522"/>
                  </a:lnTo>
                  <a:lnTo>
                    <a:pt x="6912" y="92756"/>
                  </a:lnTo>
                  <a:lnTo>
                    <a:pt x="0" y="135636"/>
                  </a:lnTo>
                  <a:lnTo>
                    <a:pt x="0" y="678180"/>
                  </a:lnTo>
                  <a:lnTo>
                    <a:pt x="6912" y="721059"/>
                  </a:lnTo>
                  <a:lnTo>
                    <a:pt x="26164" y="758293"/>
                  </a:lnTo>
                  <a:lnTo>
                    <a:pt x="55522" y="787651"/>
                  </a:lnTo>
                  <a:lnTo>
                    <a:pt x="92756" y="806903"/>
                  </a:lnTo>
                  <a:lnTo>
                    <a:pt x="135635" y="813816"/>
                  </a:lnTo>
                  <a:lnTo>
                    <a:pt x="9328404" y="813816"/>
                  </a:lnTo>
                  <a:lnTo>
                    <a:pt x="9371283" y="806903"/>
                  </a:lnTo>
                  <a:lnTo>
                    <a:pt x="9408517" y="787651"/>
                  </a:lnTo>
                  <a:lnTo>
                    <a:pt x="9437875" y="758293"/>
                  </a:lnTo>
                  <a:lnTo>
                    <a:pt x="9457127" y="721059"/>
                  </a:lnTo>
                  <a:lnTo>
                    <a:pt x="9464040" y="678180"/>
                  </a:lnTo>
                  <a:lnTo>
                    <a:pt x="9464040" y="135636"/>
                  </a:lnTo>
                  <a:lnTo>
                    <a:pt x="9457127" y="92756"/>
                  </a:lnTo>
                  <a:lnTo>
                    <a:pt x="9437875" y="55522"/>
                  </a:lnTo>
                  <a:lnTo>
                    <a:pt x="9408517" y="26164"/>
                  </a:lnTo>
                  <a:lnTo>
                    <a:pt x="9371283" y="6912"/>
                  </a:lnTo>
                  <a:lnTo>
                    <a:pt x="9328404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520952" y="4610100"/>
              <a:ext cx="9464040" cy="814069"/>
            </a:xfrm>
            <a:custGeom>
              <a:avLst/>
              <a:gdLst/>
              <a:ahLst/>
              <a:cxnLst/>
              <a:rect l="l" t="t" r="r" b="b"/>
              <a:pathLst>
                <a:path w="9464040" h="814070">
                  <a:moveTo>
                    <a:pt x="0" y="135636"/>
                  </a:moveTo>
                  <a:lnTo>
                    <a:pt x="6912" y="92756"/>
                  </a:lnTo>
                  <a:lnTo>
                    <a:pt x="26164" y="55522"/>
                  </a:lnTo>
                  <a:lnTo>
                    <a:pt x="55522" y="26164"/>
                  </a:lnTo>
                  <a:lnTo>
                    <a:pt x="92756" y="6912"/>
                  </a:lnTo>
                  <a:lnTo>
                    <a:pt x="135635" y="0"/>
                  </a:lnTo>
                  <a:lnTo>
                    <a:pt x="9328404" y="0"/>
                  </a:lnTo>
                  <a:lnTo>
                    <a:pt x="9371283" y="6912"/>
                  </a:lnTo>
                  <a:lnTo>
                    <a:pt x="9408517" y="26164"/>
                  </a:lnTo>
                  <a:lnTo>
                    <a:pt x="9437875" y="55522"/>
                  </a:lnTo>
                  <a:lnTo>
                    <a:pt x="9457127" y="92756"/>
                  </a:lnTo>
                  <a:lnTo>
                    <a:pt x="9464040" y="135636"/>
                  </a:lnTo>
                  <a:lnTo>
                    <a:pt x="9464040" y="678180"/>
                  </a:lnTo>
                  <a:lnTo>
                    <a:pt x="9457127" y="721059"/>
                  </a:lnTo>
                  <a:lnTo>
                    <a:pt x="9437875" y="758293"/>
                  </a:lnTo>
                  <a:lnTo>
                    <a:pt x="9408517" y="787651"/>
                  </a:lnTo>
                  <a:lnTo>
                    <a:pt x="9371283" y="806903"/>
                  </a:lnTo>
                  <a:lnTo>
                    <a:pt x="9328404" y="813816"/>
                  </a:lnTo>
                  <a:lnTo>
                    <a:pt x="135635" y="813816"/>
                  </a:lnTo>
                  <a:lnTo>
                    <a:pt x="92756" y="806903"/>
                  </a:lnTo>
                  <a:lnTo>
                    <a:pt x="55522" y="787651"/>
                  </a:lnTo>
                  <a:lnTo>
                    <a:pt x="26164" y="758293"/>
                  </a:lnTo>
                  <a:lnTo>
                    <a:pt x="6912" y="721059"/>
                  </a:lnTo>
                  <a:lnTo>
                    <a:pt x="0" y="678180"/>
                  </a:lnTo>
                  <a:lnTo>
                    <a:pt x="0" y="13563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597913" y="2249169"/>
            <a:ext cx="9279890" cy="2949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460"/>
              </a:lnSpc>
              <a:spcBef>
                <a:spcPts val="95"/>
              </a:spcBef>
            </a:pPr>
            <a:r>
              <a:rPr sz="1300" spc="-30" dirty="0">
                <a:solidFill>
                  <a:srgbClr val="FFFFFF"/>
                </a:solidFill>
                <a:latin typeface="Trebuchet MS"/>
                <a:cs typeface="Trebuchet MS"/>
              </a:rPr>
              <a:t>Korupsi</a:t>
            </a:r>
            <a:r>
              <a:rPr sz="13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80" dirty="0">
                <a:solidFill>
                  <a:srgbClr val="FFFFFF"/>
                </a:solidFill>
                <a:latin typeface="Trebuchet MS"/>
                <a:cs typeface="Trebuchet MS"/>
              </a:rPr>
              <a:t>perbuatan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secara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melawan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Trebuchet MS"/>
                <a:cs typeface="Trebuchet MS"/>
              </a:rPr>
              <a:t>hukum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Trebuchet MS"/>
                <a:cs typeface="Trebuchet MS"/>
              </a:rPr>
              <a:t>untuk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memperkaya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Trebuchet MS"/>
                <a:cs typeface="Trebuchet MS"/>
              </a:rPr>
              <a:t>diri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Trebuchet MS"/>
                <a:cs typeface="Trebuchet MS"/>
              </a:rPr>
              <a:t>sendiri</a:t>
            </a:r>
            <a:r>
              <a:rPr sz="13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55" dirty="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suatu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40" dirty="0">
                <a:solidFill>
                  <a:srgbClr val="FFFFFF"/>
                </a:solidFill>
                <a:latin typeface="Trebuchet MS"/>
                <a:cs typeface="Trebuchet MS"/>
              </a:rPr>
              <a:t>korporasi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dapat</a:t>
            </a:r>
            <a:endParaRPr sz="1300">
              <a:latin typeface="Trebuchet MS"/>
              <a:cs typeface="Trebuchet MS"/>
            </a:endParaRPr>
          </a:p>
          <a:p>
            <a:pPr marL="12700">
              <a:lnSpc>
                <a:spcPts val="1460"/>
              </a:lnSpc>
            </a:pP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merugikan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keuangan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negara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300" spc="-65" dirty="0">
                <a:solidFill>
                  <a:srgbClr val="FFFFFF"/>
                </a:solidFill>
                <a:latin typeface="Trebuchet MS"/>
                <a:cs typeface="Trebuchet MS"/>
              </a:rPr>
              <a:t>perekonomian</a:t>
            </a:r>
            <a:r>
              <a:rPr sz="1300" spc="2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negara.</a:t>
            </a:r>
            <a:endParaRPr sz="13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>
              <a:latin typeface="Trebuchet MS"/>
              <a:cs typeface="Trebuchet MS"/>
            </a:endParaRPr>
          </a:p>
          <a:p>
            <a:pPr marL="12700">
              <a:lnSpc>
                <a:spcPts val="1460"/>
              </a:lnSpc>
            </a:pPr>
            <a:r>
              <a:rPr sz="1300" spc="-40" dirty="0">
                <a:solidFill>
                  <a:srgbClr val="FFFFFF"/>
                </a:solidFill>
                <a:latin typeface="Trebuchet MS"/>
                <a:cs typeface="Trebuchet MS"/>
              </a:rPr>
              <a:t>Kolusi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adalah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permufakatan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kerjasama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secara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melawan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Trebuchet MS"/>
                <a:cs typeface="Trebuchet MS"/>
              </a:rPr>
              <a:t>hukum</a:t>
            </a:r>
            <a:r>
              <a:rPr sz="13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80" dirty="0">
                <a:solidFill>
                  <a:srgbClr val="FFFFFF"/>
                </a:solidFill>
                <a:latin typeface="Trebuchet MS"/>
                <a:cs typeface="Trebuchet MS"/>
              </a:rPr>
              <a:t>antar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3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antara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80" dirty="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lain</a:t>
            </a:r>
            <a:r>
              <a:rPr sz="13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3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merugikan</a:t>
            </a:r>
            <a:r>
              <a:rPr sz="13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55" dirty="0">
                <a:solidFill>
                  <a:srgbClr val="FFFFFF"/>
                </a:solidFill>
                <a:latin typeface="Trebuchet MS"/>
                <a:cs typeface="Trebuchet MS"/>
              </a:rPr>
              <a:t>orang</a:t>
            </a:r>
            <a:endParaRPr sz="1300">
              <a:latin typeface="Trebuchet MS"/>
              <a:cs typeface="Trebuchet MS"/>
            </a:endParaRPr>
          </a:p>
          <a:p>
            <a:pPr marL="12700">
              <a:lnSpc>
                <a:spcPts val="1460"/>
              </a:lnSpc>
            </a:pPr>
            <a:r>
              <a:rPr sz="1300" spc="-114" dirty="0">
                <a:solidFill>
                  <a:srgbClr val="FFFFFF"/>
                </a:solidFill>
                <a:latin typeface="Trebuchet MS"/>
                <a:cs typeface="Trebuchet MS"/>
              </a:rPr>
              <a:t>lain,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masyarakat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</a:t>
            </a:r>
            <a:r>
              <a:rPr sz="1300" spc="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negara.</a:t>
            </a:r>
            <a:endParaRPr sz="13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rebuchet MS"/>
              <a:cs typeface="Trebuchet MS"/>
            </a:endParaRPr>
          </a:p>
          <a:p>
            <a:pPr marL="12700" marR="5080">
              <a:lnSpc>
                <a:spcPts val="1360"/>
              </a:lnSpc>
            </a:pPr>
            <a:r>
              <a:rPr sz="1300" spc="-40" dirty="0">
                <a:solidFill>
                  <a:srgbClr val="FFFFFF"/>
                </a:solidFill>
                <a:latin typeface="Trebuchet MS"/>
                <a:cs typeface="Trebuchet MS"/>
              </a:rPr>
              <a:t>Nepotisme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setiap </a:t>
            </a:r>
            <a:r>
              <a:rPr sz="1300" spc="-80" dirty="0">
                <a:solidFill>
                  <a:srgbClr val="FFFFFF"/>
                </a:solidFill>
                <a:latin typeface="Trebuchet MS"/>
                <a:cs typeface="Trebuchet MS"/>
              </a:rPr>
              <a:t>perbuatan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secara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melawan </a:t>
            </a:r>
            <a:r>
              <a:rPr sz="1300" spc="-65" dirty="0">
                <a:solidFill>
                  <a:srgbClr val="FFFFFF"/>
                </a:solidFill>
                <a:latin typeface="Trebuchet MS"/>
                <a:cs typeface="Trebuchet MS"/>
              </a:rPr>
              <a:t>hukum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300" spc="-80" dirty="0">
                <a:solidFill>
                  <a:srgbClr val="FFFFFF"/>
                </a:solidFill>
                <a:latin typeface="Trebuchet MS"/>
                <a:cs typeface="Trebuchet MS"/>
              </a:rPr>
              <a:t>menguntungkan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keluarganya dan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300" spc="-60" dirty="0">
                <a:solidFill>
                  <a:srgbClr val="FFFFFF"/>
                </a:solidFill>
                <a:latin typeface="Trebuchet MS"/>
                <a:cs typeface="Trebuchet MS"/>
              </a:rPr>
              <a:t>kroninya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diatas 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masyarakat,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bangsa,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3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negara.</a:t>
            </a:r>
            <a:endParaRPr sz="13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Trebuchet MS"/>
              <a:cs typeface="Trebuchet MS"/>
            </a:endParaRPr>
          </a:p>
          <a:p>
            <a:pPr marL="12700" marR="262255">
              <a:lnSpc>
                <a:spcPts val="1360"/>
              </a:lnSpc>
            </a:pPr>
            <a:r>
              <a:rPr sz="1300" spc="-70" dirty="0">
                <a:solidFill>
                  <a:srgbClr val="FFFFFF"/>
                </a:solidFill>
                <a:latin typeface="Trebuchet MS"/>
                <a:cs typeface="Trebuchet MS"/>
              </a:rPr>
              <a:t>Gratifikasi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adalah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pemberian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300" spc="-70" dirty="0">
                <a:solidFill>
                  <a:srgbClr val="FFFFFF"/>
                </a:solidFill>
                <a:latin typeface="Trebuchet MS"/>
                <a:cs typeface="Trebuchet MS"/>
              </a:rPr>
              <a:t>arti </a:t>
            </a:r>
            <a:r>
              <a:rPr sz="1300" spc="-80" dirty="0">
                <a:solidFill>
                  <a:srgbClr val="FFFFFF"/>
                </a:solidFill>
                <a:latin typeface="Trebuchet MS"/>
                <a:cs typeface="Trebuchet MS"/>
              </a:rPr>
              <a:t>luas yakni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meliputi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pemberian </a:t>
            </a:r>
            <a:r>
              <a:rPr sz="1300" spc="-114" dirty="0">
                <a:solidFill>
                  <a:srgbClr val="FFFFFF"/>
                </a:solidFill>
                <a:latin typeface="Trebuchet MS"/>
                <a:cs typeface="Trebuchet MS"/>
              </a:rPr>
              <a:t>uang,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barang,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rabat, 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komisi,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pinjaman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tanpa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bunga,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tiket </a:t>
            </a:r>
            <a:r>
              <a:rPr sz="1300" spc="-105" dirty="0">
                <a:solidFill>
                  <a:srgbClr val="FFFFFF"/>
                </a:solidFill>
                <a:latin typeface="Trebuchet MS"/>
                <a:cs typeface="Trebuchet MS"/>
              </a:rPr>
              <a:t>perjalanan, 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fasilitas </a:t>
            </a:r>
            <a:r>
              <a:rPr sz="1300" spc="-100" dirty="0">
                <a:solidFill>
                  <a:srgbClr val="FFFFFF"/>
                </a:solidFill>
                <a:latin typeface="Trebuchet MS"/>
                <a:cs typeface="Trebuchet MS"/>
              </a:rPr>
              <a:t>penginapan, perjalanan wisata, </a:t>
            </a:r>
            <a:r>
              <a:rPr sz="1300" spc="-85" dirty="0">
                <a:solidFill>
                  <a:srgbClr val="FFFFFF"/>
                </a:solidFill>
                <a:latin typeface="Trebuchet MS"/>
                <a:cs typeface="Trebuchet MS"/>
              </a:rPr>
              <a:t>pengobatan </a:t>
            </a:r>
            <a:r>
              <a:rPr sz="1300" spc="-90" dirty="0">
                <a:solidFill>
                  <a:srgbClr val="FFFFFF"/>
                </a:solidFill>
                <a:latin typeface="Trebuchet MS"/>
                <a:cs typeface="Trebuchet MS"/>
              </a:rPr>
              <a:t>cuma-cuma dan </a:t>
            </a:r>
            <a:r>
              <a:rPr sz="1300" spc="-95" dirty="0">
                <a:solidFill>
                  <a:srgbClr val="FFFFFF"/>
                </a:solidFill>
                <a:latin typeface="Trebuchet MS"/>
                <a:cs typeface="Trebuchet MS"/>
              </a:rPr>
              <a:t>fasilitas</a:t>
            </a:r>
            <a:r>
              <a:rPr sz="13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spc="-110" dirty="0">
                <a:solidFill>
                  <a:srgbClr val="FFFFFF"/>
                </a:solidFill>
                <a:latin typeface="Trebuchet MS"/>
                <a:cs typeface="Trebuchet MS"/>
              </a:rPr>
              <a:t>lainnya.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27635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PRINSIP</a:t>
            </a:r>
            <a:r>
              <a:rPr spc="-135" dirty="0"/>
              <a:t> </a:t>
            </a:r>
            <a:r>
              <a:rPr spc="145" dirty="0"/>
              <a:t>DASAR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045207"/>
            <a:ext cx="9619615" cy="814069"/>
            <a:chOff x="1443227" y="2045207"/>
            <a:chExt cx="9619615" cy="814069"/>
          </a:xfrm>
        </p:grpSpPr>
        <p:sp>
          <p:nvSpPr>
            <p:cNvPr id="4" name="object 4"/>
            <p:cNvSpPr/>
            <p:nvPr/>
          </p:nvSpPr>
          <p:spPr>
            <a:xfrm>
              <a:off x="1450847" y="2052827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30">
                  <a:moveTo>
                    <a:pt x="9471152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80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9471152" y="798576"/>
                  </a:lnTo>
                  <a:lnTo>
                    <a:pt x="9513230" y="791793"/>
                  </a:lnTo>
                  <a:lnTo>
                    <a:pt x="9549768" y="772903"/>
                  </a:lnTo>
                  <a:lnTo>
                    <a:pt x="9578575" y="744096"/>
                  </a:lnTo>
                  <a:lnTo>
                    <a:pt x="9597465" y="707558"/>
                  </a:lnTo>
                  <a:lnTo>
                    <a:pt x="9604248" y="665480"/>
                  </a:lnTo>
                  <a:lnTo>
                    <a:pt x="9604248" y="133096"/>
                  </a:lnTo>
                  <a:lnTo>
                    <a:pt x="9597465" y="91017"/>
                  </a:lnTo>
                  <a:lnTo>
                    <a:pt x="9578575" y="54479"/>
                  </a:lnTo>
                  <a:lnTo>
                    <a:pt x="9549768" y="25672"/>
                  </a:lnTo>
                  <a:lnTo>
                    <a:pt x="9513230" y="6782"/>
                  </a:lnTo>
                  <a:lnTo>
                    <a:pt x="94711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052827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9471152" y="0"/>
                  </a:lnTo>
                  <a:lnTo>
                    <a:pt x="9513230" y="6782"/>
                  </a:lnTo>
                  <a:lnTo>
                    <a:pt x="9549768" y="25672"/>
                  </a:lnTo>
                  <a:lnTo>
                    <a:pt x="9578575" y="54479"/>
                  </a:lnTo>
                  <a:lnTo>
                    <a:pt x="9597465" y="91017"/>
                  </a:lnTo>
                  <a:lnTo>
                    <a:pt x="9604248" y="133096"/>
                  </a:lnTo>
                  <a:lnTo>
                    <a:pt x="9604248" y="665480"/>
                  </a:lnTo>
                  <a:lnTo>
                    <a:pt x="9597465" y="707558"/>
                  </a:lnTo>
                  <a:lnTo>
                    <a:pt x="9578575" y="744096"/>
                  </a:lnTo>
                  <a:lnTo>
                    <a:pt x="9549768" y="772903"/>
                  </a:lnTo>
                  <a:lnTo>
                    <a:pt x="9513230" y="791793"/>
                  </a:lnTo>
                  <a:lnTo>
                    <a:pt x="9471152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80"/>
                  </a:lnTo>
                  <a:lnTo>
                    <a:pt x="0" y="13309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443227" y="2904744"/>
            <a:ext cx="9619615" cy="814069"/>
            <a:chOff x="1443227" y="2904744"/>
            <a:chExt cx="9619615" cy="814069"/>
          </a:xfrm>
        </p:grpSpPr>
        <p:sp>
          <p:nvSpPr>
            <p:cNvPr id="7" name="object 7"/>
            <p:cNvSpPr/>
            <p:nvPr/>
          </p:nvSpPr>
          <p:spPr>
            <a:xfrm>
              <a:off x="1450847" y="2912364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29">
                  <a:moveTo>
                    <a:pt x="9471152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80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9471152" y="798576"/>
                  </a:lnTo>
                  <a:lnTo>
                    <a:pt x="9513230" y="791793"/>
                  </a:lnTo>
                  <a:lnTo>
                    <a:pt x="9549768" y="772903"/>
                  </a:lnTo>
                  <a:lnTo>
                    <a:pt x="9578575" y="744096"/>
                  </a:lnTo>
                  <a:lnTo>
                    <a:pt x="9597465" y="707558"/>
                  </a:lnTo>
                  <a:lnTo>
                    <a:pt x="9604248" y="665480"/>
                  </a:lnTo>
                  <a:lnTo>
                    <a:pt x="9604248" y="133096"/>
                  </a:lnTo>
                  <a:lnTo>
                    <a:pt x="9597465" y="91017"/>
                  </a:lnTo>
                  <a:lnTo>
                    <a:pt x="9578575" y="54479"/>
                  </a:lnTo>
                  <a:lnTo>
                    <a:pt x="9549768" y="25672"/>
                  </a:lnTo>
                  <a:lnTo>
                    <a:pt x="9513230" y="6782"/>
                  </a:lnTo>
                  <a:lnTo>
                    <a:pt x="94711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2912364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29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9471152" y="0"/>
                  </a:lnTo>
                  <a:lnTo>
                    <a:pt x="9513230" y="6782"/>
                  </a:lnTo>
                  <a:lnTo>
                    <a:pt x="9549768" y="25672"/>
                  </a:lnTo>
                  <a:lnTo>
                    <a:pt x="9578575" y="54479"/>
                  </a:lnTo>
                  <a:lnTo>
                    <a:pt x="9597465" y="91017"/>
                  </a:lnTo>
                  <a:lnTo>
                    <a:pt x="9604248" y="133096"/>
                  </a:lnTo>
                  <a:lnTo>
                    <a:pt x="9604248" y="665480"/>
                  </a:lnTo>
                  <a:lnTo>
                    <a:pt x="9597465" y="707558"/>
                  </a:lnTo>
                  <a:lnTo>
                    <a:pt x="9578575" y="744096"/>
                  </a:lnTo>
                  <a:lnTo>
                    <a:pt x="9549768" y="772903"/>
                  </a:lnTo>
                  <a:lnTo>
                    <a:pt x="9513230" y="791793"/>
                  </a:lnTo>
                  <a:lnTo>
                    <a:pt x="9471152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80"/>
                  </a:lnTo>
                  <a:lnTo>
                    <a:pt x="0" y="13309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443227" y="3764279"/>
            <a:ext cx="9619615" cy="1671955"/>
            <a:chOff x="1443227" y="3764279"/>
            <a:chExt cx="9619615" cy="1671955"/>
          </a:xfrm>
        </p:grpSpPr>
        <p:sp>
          <p:nvSpPr>
            <p:cNvPr id="10" name="object 10"/>
            <p:cNvSpPr/>
            <p:nvPr/>
          </p:nvSpPr>
          <p:spPr>
            <a:xfrm>
              <a:off x="1450847" y="3771899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29">
                  <a:moveTo>
                    <a:pt x="9471152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5"/>
                  </a:lnTo>
                  <a:lnTo>
                    <a:pt x="0" y="665480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9471152" y="798576"/>
                  </a:lnTo>
                  <a:lnTo>
                    <a:pt x="9513230" y="791793"/>
                  </a:lnTo>
                  <a:lnTo>
                    <a:pt x="9549768" y="772903"/>
                  </a:lnTo>
                  <a:lnTo>
                    <a:pt x="9578575" y="744096"/>
                  </a:lnTo>
                  <a:lnTo>
                    <a:pt x="9597465" y="707558"/>
                  </a:lnTo>
                  <a:lnTo>
                    <a:pt x="9604248" y="665480"/>
                  </a:lnTo>
                  <a:lnTo>
                    <a:pt x="9604248" y="133095"/>
                  </a:lnTo>
                  <a:lnTo>
                    <a:pt x="9597465" y="91017"/>
                  </a:lnTo>
                  <a:lnTo>
                    <a:pt x="9578575" y="54479"/>
                  </a:lnTo>
                  <a:lnTo>
                    <a:pt x="9549768" y="25672"/>
                  </a:lnTo>
                  <a:lnTo>
                    <a:pt x="9513230" y="6782"/>
                  </a:lnTo>
                  <a:lnTo>
                    <a:pt x="94711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50847" y="3771899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29">
                  <a:moveTo>
                    <a:pt x="0" y="133095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9471152" y="0"/>
                  </a:lnTo>
                  <a:lnTo>
                    <a:pt x="9513230" y="6782"/>
                  </a:lnTo>
                  <a:lnTo>
                    <a:pt x="9549768" y="25672"/>
                  </a:lnTo>
                  <a:lnTo>
                    <a:pt x="9578575" y="54479"/>
                  </a:lnTo>
                  <a:lnTo>
                    <a:pt x="9597465" y="91017"/>
                  </a:lnTo>
                  <a:lnTo>
                    <a:pt x="9604248" y="133095"/>
                  </a:lnTo>
                  <a:lnTo>
                    <a:pt x="9604248" y="665480"/>
                  </a:lnTo>
                  <a:lnTo>
                    <a:pt x="9597465" y="707558"/>
                  </a:lnTo>
                  <a:lnTo>
                    <a:pt x="9578575" y="744096"/>
                  </a:lnTo>
                  <a:lnTo>
                    <a:pt x="9549768" y="772903"/>
                  </a:lnTo>
                  <a:lnTo>
                    <a:pt x="9513230" y="791793"/>
                  </a:lnTo>
                  <a:lnTo>
                    <a:pt x="9471152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80"/>
                  </a:lnTo>
                  <a:lnTo>
                    <a:pt x="0" y="133095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50847" y="4629911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29">
                  <a:moveTo>
                    <a:pt x="9471152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5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9471152" y="798576"/>
                  </a:lnTo>
                  <a:lnTo>
                    <a:pt x="9513230" y="791793"/>
                  </a:lnTo>
                  <a:lnTo>
                    <a:pt x="9549768" y="772903"/>
                  </a:lnTo>
                  <a:lnTo>
                    <a:pt x="9578575" y="744096"/>
                  </a:lnTo>
                  <a:lnTo>
                    <a:pt x="9597465" y="707558"/>
                  </a:lnTo>
                  <a:lnTo>
                    <a:pt x="9604248" y="665479"/>
                  </a:lnTo>
                  <a:lnTo>
                    <a:pt x="9604248" y="133095"/>
                  </a:lnTo>
                  <a:lnTo>
                    <a:pt x="9597465" y="91017"/>
                  </a:lnTo>
                  <a:lnTo>
                    <a:pt x="9578575" y="54479"/>
                  </a:lnTo>
                  <a:lnTo>
                    <a:pt x="9549768" y="25672"/>
                  </a:lnTo>
                  <a:lnTo>
                    <a:pt x="9513230" y="6782"/>
                  </a:lnTo>
                  <a:lnTo>
                    <a:pt x="94711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0847" y="4629911"/>
              <a:ext cx="9604375" cy="798830"/>
            </a:xfrm>
            <a:custGeom>
              <a:avLst/>
              <a:gdLst/>
              <a:ahLst/>
              <a:cxnLst/>
              <a:rect l="l" t="t" r="r" b="b"/>
              <a:pathLst>
                <a:path w="9604375" h="798829">
                  <a:moveTo>
                    <a:pt x="0" y="133095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9471152" y="0"/>
                  </a:lnTo>
                  <a:lnTo>
                    <a:pt x="9513230" y="6782"/>
                  </a:lnTo>
                  <a:lnTo>
                    <a:pt x="9549768" y="25672"/>
                  </a:lnTo>
                  <a:lnTo>
                    <a:pt x="9578575" y="54479"/>
                  </a:lnTo>
                  <a:lnTo>
                    <a:pt x="9597465" y="91017"/>
                  </a:lnTo>
                  <a:lnTo>
                    <a:pt x="9604248" y="133095"/>
                  </a:lnTo>
                  <a:lnTo>
                    <a:pt x="9604248" y="665479"/>
                  </a:lnTo>
                  <a:lnTo>
                    <a:pt x="9597465" y="707558"/>
                  </a:lnTo>
                  <a:lnTo>
                    <a:pt x="9578575" y="744096"/>
                  </a:lnTo>
                  <a:lnTo>
                    <a:pt x="9549768" y="772903"/>
                  </a:lnTo>
                  <a:lnTo>
                    <a:pt x="9513230" y="791793"/>
                  </a:lnTo>
                  <a:lnTo>
                    <a:pt x="9471152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5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57908" y="2251075"/>
            <a:ext cx="8891270" cy="3063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35" dirty="0">
                <a:solidFill>
                  <a:srgbClr val="FFFFFF"/>
                </a:solidFill>
                <a:latin typeface="Trebuchet MS"/>
                <a:cs typeface="Trebuchet MS"/>
              </a:rPr>
              <a:t>Harus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mengutamakan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kepentingan</a:t>
            </a:r>
            <a:r>
              <a:rPr sz="21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80" dirty="0">
                <a:solidFill>
                  <a:srgbClr val="FFFFFF"/>
                </a:solidFill>
                <a:latin typeface="Trebuchet MS"/>
                <a:cs typeface="Trebuchet MS"/>
              </a:rPr>
              <a:t>umum;.</a:t>
            </a:r>
            <a:endParaRPr sz="2100">
              <a:latin typeface="Trebuchet MS"/>
              <a:cs typeface="Trebuchet MS"/>
            </a:endParaRPr>
          </a:p>
          <a:p>
            <a:pPr marL="12700" marR="532130">
              <a:lnSpc>
                <a:spcPts val="6770"/>
              </a:lnSpc>
              <a:spcBef>
                <a:spcPts val="925"/>
              </a:spcBef>
            </a:pP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Menciptakan </a:t>
            </a:r>
            <a:r>
              <a:rPr sz="2100" spc="-120" dirty="0">
                <a:solidFill>
                  <a:srgbClr val="FFFFFF"/>
                </a:solidFill>
                <a:latin typeface="Trebuchet MS"/>
                <a:cs typeface="Trebuchet MS"/>
              </a:rPr>
              <a:t>keterbukaan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penanganan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pengawasan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kepentingan;  </a:t>
            </a:r>
            <a:r>
              <a:rPr sz="2100" spc="-45" dirty="0">
                <a:solidFill>
                  <a:srgbClr val="FFFFFF"/>
                </a:solidFill>
                <a:latin typeface="Trebuchet MS"/>
                <a:cs typeface="Trebuchet MS"/>
              </a:rPr>
              <a:t>Mendorong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tanggung </a:t>
            </a:r>
            <a:r>
              <a:rPr sz="2100" spc="-200" dirty="0">
                <a:solidFill>
                  <a:srgbClr val="FFFFFF"/>
                </a:solidFill>
                <a:latin typeface="Trebuchet MS"/>
                <a:cs typeface="Trebuchet MS"/>
              </a:rPr>
              <a:t>jawab </a:t>
            </a:r>
            <a:r>
              <a:rPr sz="2100" spc="-114" dirty="0">
                <a:solidFill>
                  <a:srgbClr val="FFFFFF"/>
                </a:solidFill>
                <a:latin typeface="Trebuchet MS"/>
                <a:cs typeface="Trebuchet MS"/>
              </a:rPr>
              <a:t>pribadi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120" dirty="0">
                <a:solidFill>
                  <a:srgbClr val="FFFFFF"/>
                </a:solidFill>
                <a:latin typeface="Trebuchet MS"/>
                <a:cs typeface="Trebuchet MS"/>
              </a:rPr>
              <a:t>sikap </a:t>
            </a:r>
            <a:r>
              <a:rPr sz="2100" spc="-150" dirty="0">
                <a:solidFill>
                  <a:srgbClr val="FFFFFF"/>
                </a:solidFill>
                <a:latin typeface="Trebuchet MS"/>
                <a:cs typeface="Trebuchet MS"/>
              </a:rPr>
              <a:t>keteladanan</a:t>
            </a: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spc="-150" dirty="0">
                <a:solidFill>
                  <a:srgbClr val="FFFFFF"/>
                </a:solidFill>
                <a:latin typeface="Trebuchet MS"/>
                <a:cs typeface="Trebuchet MS"/>
              </a:rPr>
              <a:t>Pimpinan;</a:t>
            </a:r>
            <a:endParaRPr sz="2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200">
              <a:latin typeface="Trebuchet MS"/>
              <a:cs typeface="Trebuchet MS"/>
            </a:endParaRPr>
          </a:p>
          <a:p>
            <a:pPr marL="12700" marR="5080">
              <a:lnSpc>
                <a:spcPts val="2200"/>
              </a:lnSpc>
            </a:pPr>
            <a:r>
              <a:rPr sz="2100" spc="-105" dirty="0">
                <a:solidFill>
                  <a:srgbClr val="FFFFFF"/>
                </a:solidFill>
                <a:latin typeface="Trebuchet MS"/>
                <a:cs typeface="Trebuchet MS"/>
              </a:rPr>
              <a:t>Menciptakan </a:t>
            </a:r>
            <a:r>
              <a:rPr sz="2100" spc="-135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2100" spc="-140" dirty="0">
                <a:solidFill>
                  <a:srgbClr val="FFFFFF"/>
                </a:solidFill>
                <a:latin typeface="Trebuchet MS"/>
                <a:cs typeface="Trebuchet MS"/>
              </a:rPr>
              <a:t>membina </a:t>
            </a:r>
            <a:r>
              <a:rPr sz="2100" spc="-155" dirty="0">
                <a:solidFill>
                  <a:srgbClr val="FFFFFF"/>
                </a:solidFill>
                <a:latin typeface="Trebuchet MS"/>
                <a:cs typeface="Trebuchet MS"/>
              </a:rPr>
              <a:t>budaya </a:t>
            </a:r>
            <a:r>
              <a:rPr sz="2100" spc="-100" dirty="0">
                <a:solidFill>
                  <a:srgbClr val="FFFFFF"/>
                </a:solidFill>
                <a:latin typeface="Trebuchet MS"/>
                <a:cs typeface="Trebuchet MS"/>
              </a:rPr>
              <a:t>organisasi </a:t>
            </a:r>
            <a:r>
              <a:rPr sz="2100" spc="-14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2100" spc="-100" dirty="0">
                <a:solidFill>
                  <a:srgbClr val="FFFFFF"/>
                </a:solidFill>
                <a:latin typeface="Trebuchet MS"/>
                <a:cs typeface="Trebuchet MS"/>
              </a:rPr>
              <a:t>toleran </a:t>
            </a:r>
            <a:r>
              <a:rPr sz="2100" spc="-130" dirty="0">
                <a:solidFill>
                  <a:srgbClr val="FFFFFF"/>
                </a:solidFill>
                <a:latin typeface="Trebuchet MS"/>
                <a:cs typeface="Trebuchet MS"/>
              </a:rPr>
              <a:t>terhadap </a:t>
            </a:r>
            <a:r>
              <a:rPr sz="2100" spc="-110" dirty="0">
                <a:solidFill>
                  <a:srgbClr val="FFFFFF"/>
                </a:solidFill>
                <a:latin typeface="Trebuchet MS"/>
                <a:cs typeface="Trebuchet MS"/>
              </a:rPr>
              <a:t>benturan  </a:t>
            </a:r>
            <a:r>
              <a:rPr sz="2100" spc="-150" dirty="0">
                <a:solidFill>
                  <a:srgbClr val="FFFFFF"/>
                </a:solidFill>
                <a:latin typeface="Trebuchet MS"/>
                <a:cs typeface="Trebuchet MS"/>
              </a:rPr>
              <a:t>kepentingan.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8063" y="772795"/>
            <a:ext cx="66738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45" dirty="0"/>
              <a:t>BENTUK </a:t>
            </a:r>
            <a:r>
              <a:rPr spc="170" dirty="0"/>
              <a:t>BENTURAN</a:t>
            </a:r>
            <a:r>
              <a:rPr spc="-390" dirty="0"/>
              <a:t> </a:t>
            </a:r>
            <a:r>
              <a:rPr spc="155" dirty="0"/>
              <a:t>KEPENTINGAN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0180" y="2057400"/>
            <a:ext cx="4660900" cy="824865"/>
            <a:chOff x="1440180" y="2057400"/>
            <a:chExt cx="4660900" cy="824865"/>
          </a:xfrm>
        </p:grpSpPr>
        <p:sp>
          <p:nvSpPr>
            <p:cNvPr id="4" name="object 4"/>
            <p:cNvSpPr/>
            <p:nvPr/>
          </p:nvSpPr>
          <p:spPr>
            <a:xfrm>
              <a:off x="1447800" y="2065020"/>
              <a:ext cx="4645660" cy="809625"/>
            </a:xfrm>
            <a:custGeom>
              <a:avLst/>
              <a:gdLst/>
              <a:ahLst/>
              <a:cxnLst/>
              <a:rect l="l" t="t" r="r" b="b"/>
              <a:pathLst>
                <a:path w="4645660" h="809625">
                  <a:moveTo>
                    <a:pt x="4510278" y="0"/>
                  </a:moveTo>
                  <a:lnTo>
                    <a:pt x="134874" y="0"/>
                  </a:lnTo>
                  <a:lnTo>
                    <a:pt x="92220" y="6870"/>
                  </a:lnTo>
                  <a:lnTo>
                    <a:pt x="55193" y="26005"/>
                  </a:lnTo>
                  <a:lnTo>
                    <a:pt x="26005" y="55193"/>
                  </a:lnTo>
                  <a:lnTo>
                    <a:pt x="6870" y="92220"/>
                  </a:lnTo>
                  <a:lnTo>
                    <a:pt x="0" y="134874"/>
                  </a:lnTo>
                  <a:lnTo>
                    <a:pt x="0" y="674369"/>
                  </a:lnTo>
                  <a:lnTo>
                    <a:pt x="6870" y="717023"/>
                  </a:lnTo>
                  <a:lnTo>
                    <a:pt x="26005" y="754050"/>
                  </a:lnTo>
                  <a:lnTo>
                    <a:pt x="55193" y="783238"/>
                  </a:lnTo>
                  <a:lnTo>
                    <a:pt x="92220" y="802373"/>
                  </a:lnTo>
                  <a:lnTo>
                    <a:pt x="134874" y="809243"/>
                  </a:lnTo>
                  <a:lnTo>
                    <a:pt x="4510278" y="809243"/>
                  </a:lnTo>
                  <a:lnTo>
                    <a:pt x="4552931" y="802373"/>
                  </a:lnTo>
                  <a:lnTo>
                    <a:pt x="4589958" y="783238"/>
                  </a:lnTo>
                  <a:lnTo>
                    <a:pt x="4619146" y="754050"/>
                  </a:lnTo>
                  <a:lnTo>
                    <a:pt x="4638281" y="717023"/>
                  </a:lnTo>
                  <a:lnTo>
                    <a:pt x="4645152" y="674369"/>
                  </a:lnTo>
                  <a:lnTo>
                    <a:pt x="4645152" y="134874"/>
                  </a:lnTo>
                  <a:lnTo>
                    <a:pt x="4638281" y="92220"/>
                  </a:lnTo>
                  <a:lnTo>
                    <a:pt x="4619146" y="55193"/>
                  </a:lnTo>
                  <a:lnTo>
                    <a:pt x="4589958" y="26005"/>
                  </a:lnTo>
                  <a:lnTo>
                    <a:pt x="4552931" y="6870"/>
                  </a:lnTo>
                  <a:lnTo>
                    <a:pt x="4510278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47800" y="2065020"/>
              <a:ext cx="4645660" cy="809625"/>
            </a:xfrm>
            <a:custGeom>
              <a:avLst/>
              <a:gdLst/>
              <a:ahLst/>
              <a:cxnLst/>
              <a:rect l="l" t="t" r="r" b="b"/>
              <a:pathLst>
                <a:path w="4645660" h="809625">
                  <a:moveTo>
                    <a:pt x="0" y="134874"/>
                  </a:moveTo>
                  <a:lnTo>
                    <a:pt x="6870" y="92220"/>
                  </a:lnTo>
                  <a:lnTo>
                    <a:pt x="26005" y="55193"/>
                  </a:lnTo>
                  <a:lnTo>
                    <a:pt x="55193" y="26005"/>
                  </a:lnTo>
                  <a:lnTo>
                    <a:pt x="92220" y="6870"/>
                  </a:lnTo>
                  <a:lnTo>
                    <a:pt x="134874" y="0"/>
                  </a:lnTo>
                  <a:lnTo>
                    <a:pt x="4510278" y="0"/>
                  </a:lnTo>
                  <a:lnTo>
                    <a:pt x="4552931" y="6870"/>
                  </a:lnTo>
                  <a:lnTo>
                    <a:pt x="4589958" y="26005"/>
                  </a:lnTo>
                  <a:lnTo>
                    <a:pt x="4619146" y="55193"/>
                  </a:lnTo>
                  <a:lnTo>
                    <a:pt x="4638281" y="92220"/>
                  </a:lnTo>
                  <a:lnTo>
                    <a:pt x="4645152" y="134874"/>
                  </a:lnTo>
                  <a:lnTo>
                    <a:pt x="4645152" y="674369"/>
                  </a:lnTo>
                  <a:lnTo>
                    <a:pt x="4638281" y="717023"/>
                  </a:lnTo>
                  <a:lnTo>
                    <a:pt x="4619146" y="754050"/>
                  </a:lnTo>
                  <a:lnTo>
                    <a:pt x="4589958" y="783238"/>
                  </a:lnTo>
                  <a:lnTo>
                    <a:pt x="4552931" y="802373"/>
                  </a:lnTo>
                  <a:lnTo>
                    <a:pt x="4510278" y="809243"/>
                  </a:lnTo>
                  <a:lnTo>
                    <a:pt x="134874" y="809243"/>
                  </a:lnTo>
                  <a:lnTo>
                    <a:pt x="92220" y="802373"/>
                  </a:lnTo>
                  <a:lnTo>
                    <a:pt x="55193" y="783238"/>
                  </a:lnTo>
                  <a:lnTo>
                    <a:pt x="26005" y="754050"/>
                  </a:lnTo>
                  <a:lnTo>
                    <a:pt x="6870" y="717023"/>
                  </a:lnTo>
                  <a:lnTo>
                    <a:pt x="0" y="674369"/>
                  </a:lnTo>
                  <a:lnTo>
                    <a:pt x="0" y="134874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520189" y="2189479"/>
            <a:ext cx="4311015" cy="51860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algn="just">
              <a:lnSpc>
                <a:spcPct val="87100"/>
              </a:lnSpc>
              <a:spcBef>
                <a:spcPts val="285"/>
              </a:spcBef>
            </a:pP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menyebabkan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Pegawai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 err="1">
                <a:solidFill>
                  <a:srgbClr val="FFFFFF"/>
                </a:solidFill>
                <a:latin typeface="Trebuchet MS"/>
                <a:cs typeface="Trebuchet MS"/>
              </a:rPr>
              <a:t>menerima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gratifikasi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pemberian/penerimaan  hadiah atas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suatu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keputusan/</a:t>
            </a:r>
            <a:r>
              <a:rPr sz="1200" spc="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10" dirty="0" err="1">
                <a:solidFill>
                  <a:srgbClr val="FFFFFF"/>
                </a:solidFill>
                <a:latin typeface="Trebuchet MS"/>
                <a:cs typeface="Trebuchet MS"/>
              </a:rPr>
              <a:t>jabatannya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;</a:t>
            </a: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440180" y="2900172"/>
            <a:ext cx="4660900" cy="826135"/>
            <a:chOff x="1440180" y="2900172"/>
            <a:chExt cx="4660900" cy="826135"/>
          </a:xfrm>
        </p:grpSpPr>
        <p:sp>
          <p:nvSpPr>
            <p:cNvPr id="8" name="object 8"/>
            <p:cNvSpPr/>
            <p:nvPr/>
          </p:nvSpPr>
          <p:spPr>
            <a:xfrm>
              <a:off x="1447800" y="2907792"/>
              <a:ext cx="4645660" cy="810895"/>
            </a:xfrm>
            <a:custGeom>
              <a:avLst/>
              <a:gdLst/>
              <a:ahLst/>
              <a:cxnLst/>
              <a:rect l="l" t="t" r="r" b="b"/>
              <a:pathLst>
                <a:path w="4645660" h="810895">
                  <a:moveTo>
                    <a:pt x="4510024" y="0"/>
                  </a:moveTo>
                  <a:lnTo>
                    <a:pt x="135128" y="0"/>
                  </a:lnTo>
                  <a:lnTo>
                    <a:pt x="92399" y="6884"/>
                  </a:lnTo>
                  <a:lnTo>
                    <a:pt x="55302" y="26058"/>
                  </a:lnTo>
                  <a:lnTo>
                    <a:pt x="26058" y="55302"/>
                  </a:lnTo>
                  <a:lnTo>
                    <a:pt x="6884" y="92399"/>
                  </a:lnTo>
                  <a:lnTo>
                    <a:pt x="0" y="135128"/>
                  </a:lnTo>
                  <a:lnTo>
                    <a:pt x="0" y="675640"/>
                  </a:lnTo>
                  <a:lnTo>
                    <a:pt x="6884" y="718368"/>
                  </a:lnTo>
                  <a:lnTo>
                    <a:pt x="26058" y="755465"/>
                  </a:lnTo>
                  <a:lnTo>
                    <a:pt x="55302" y="784709"/>
                  </a:lnTo>
                  <a:lnTo>
                    <a:pt x="92399" y="803883"/>
                  </a:lnTo>
                  <a:lnTo>
                    <a:pt x="135128" y="810768"/>
                  </a:lnTo>
                  <a:lnTo>
                    <a:pt x="4510024" y="810768"/>
                  </a:lnTo>
                  <a:lnTo>
                    <a:pt x="4552752" y="803883"/>
                  </a:lnTo>
                  <a:lnTo>
                    <a:pt x="4589849" y="784709"/>
                  </a:lnTo>
                  <a:lnTo>
                    <a:pt x="4619093" y="755465"/>
                  </a:lnTo>
                  <a:lnTo>
                    <a:pt x="4638267" y="718368"/>
                  </a:lnTo>
                  <a:lnTo>
                    <a:pt x="4645152" y="675640"/>
                  </a:lnTo>
                  <a:lnTo>
                    <a:pt x="4645152" y="135128"/>
                  </a:lnTo>
                  <a:lnTo>
                    <a:pt x="4638267" y="92399"/>
                  </a:lnTo>
                  <a:lnTo>
                    <a:pt x="4619093" y="55302"/>
                  </a:lnTo>
                  <a:lnTo>
                    <a:pt x="4589849" y="26058"/>
                  </a:lnTo>
                  <a:lnTo>
                    <a:pt x="4552752" y="6884"/>
                  </a:lnTo>
                  <a:lnTo>
                    <a:pt x="4510024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47800" y="2907792"/>
              <a:ext cx="4645660" cy="810895"/>
            </a:xfrm>
            <a:custGeom>
              <a:avLst/>
              <a:gdLst/>
              <a:ahLst/>
              <a:cxnLst/>
              <a:rect l="l" t="t" r="r" b="b"/>
              <a:pathLst>
                <a:path w="4645660" h="810895">
                  <a:moveTo>
                    <a:pt x="0" y="135128"/>
                  </a:moveTo>
                  <a:lnTo>
                    <a:pt x="6884" y="92399"/>
                  </a:lnTo>
                  <a:lnTo>
                    <a:pt x="26058" y="55302"/>
                  </a:lnTo>
                  <a:lnTo>
                    <a:pt x="55302" y="26058"/>
                  </a:lnTo>
                  <a:lnTo>
                    <a:pt x="92399" y="6884"/>
                  </a:lnTo>
                  <a:lnTo>
                    <a:pt x="135128" y="0"/>
                  </a:lnTo>
                  <a:lnTo>
                    <a:pt x="4510024" y="0"/>
                  </a:lnTo>
                  <a:lnTo>
                    <a:pt x="4552752" y="6884"/>
                  </a:lnTo>
                  <a:lnTo>
                    <a:pt x="4589849" y="26058"/>
                  </a:lnTo>
                  <a:lnTo>
                    <a:pt x="4619093" y="55302"/>
                  </a:lnTo>
                  <a:lnTo>
                    <a:pt x="4638267" y="92399"/>
                  </a:lnTo>
                  <a:lnTo>
                    <a:pt x="4645152" y="135128"/>
                  </a:lnTo>
                  <a:lnTo>
                    <a:pt x="4645152" y="675640"/>
                  </a:lnTo>
                  <a:lnTo>
                    <a:pt x="4638267" y="718368"/>
                  </a:lnTo>
                  <a:lnTo>
                    <a:pt x="4619093" y="755465"/>
                  </a:lnTo>
                  <a:lnTo>
                    <a:pt x="4589849" y="784709"/>
                  </a:lnTo>
                  <a:lnTo>
                    <a:pt x="4552752" y="803883"/>
                  </a:lnTo>
                  <a:lnTo>
                    <a:pt x="4510024" y="810768"/>
                  </a:lnTo>
                  <a:lnTo>
                    <a:pt x="135128" y="810768"/>
                  </a:lnTo>
                  <a:lnTo>
                    <a:pt x="92399" y="803883"/>
                  </a:lnTo>
                  <a:lnTo>
                    <a:pt x="55302" y="784709"/>
                  </a:lnTo>
                  <a:lnTo>
                    <a:pt x="26058" y="755465"/>
                  </a:lnTo>
                  <a:lnTo>
                    <a:pt x="6884" y="718368"/>
                  </a:lnTo>
                  <a:lnTo>
                    <a:pt x="0" y="675640"/>
                  </a:lnTo>
                  <a:lnTo>
                    <a:pt x="0" y="135128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20189" y="3033776"/>
            <a:ext cx="4298315" cy="51860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87100"/>
              </a:lnSpc>
              <a:spcBef>
                <a:spcPts val="285"/>
              </a:spcBef>
            </a:pPr>
            <a:r>
              <a:rPr sz="1200" spc="-70" dirty="0">
                <a:solidFill>
                  <a:srgbClr val="FFC000"/>
                </a:solidFill>
                <a:latin typeface="Trebuchet MS"/>
                <a:cs typeface="Trebuchet MS"/>
              </a:rPr>
              <a:t>Situasi </a:t>
            </a:r>
            <a:r>
              <a:rPr sz="1200" spc="-85" dirty="0">
                <a:solidFill>
                  <a:srgbClr val="FFC000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C000"/>
                </a:solidFill>
                <a:latin typeface="Trebuchet MS"/>
                <a:cs typeface="Trebuchet MS"/>
              </a:rPr>
              <a:t>menyebabkan </a:t>
            </a:r>
            <a:r>
              <a:rPr sz="1200" spc="-105" dirty="0">
                <a:solidFill>
                  <a:srgbClr val="FFC000"/>
                </a:solidFill>
                <a:latin typeface="Trebuchet MS"/>
                <a:cs typeface="Trebuchet MS"/>
              </a:rPr>
              <a:t>Pejabat </a:t>
            </a:r>
            <a:r>
              <a:rPr sz="1200" spc="-95" dirty="0">
                <a:solidFill>
                  <a:srgbClr val="FFC000"/>
                </a:solidFill>
                <a:latin typeface="Trebuchet MS"/>
                <a:cs typeface="Trebuchet MS"/>
              </a:rPr>
              <a:t>atau Pegawai </a:t>
            </a:r>
            <a:r>
              <a:rPr sz="1200" spc="-70" dirty="0">
                <a:solidFill>
                  <a:srgbClr val="FFC000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C000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C000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C000"/>
                </a:solidFill>
                <a:latin typeface="Trebuchet MS"/>
                <a:cs typeface="Trebuchet MS"/>
              </a:rPr>
              <a:t> NTB</a:t>
            </a:r>
            <a:r>
              <a:rPr sz="1200" spc="-75" dirty="0">
                <a:solidFill>
                  <a:srgbClr val="FFC000"/>
                </a:solidFill>
                <a:latin typeface="Trebuchet MS"/>
                <a:cs typeface="Trebuchet MS"/>
              </a:rPr>
              <a:t> menggunakan aset </a:t>
            </a:r>
            <a:r>
              <a:rPr sz="1200" spc="-110" dirty="0">
                <a:solidFill>
                  <a:srgbClr val="FFC000"/>
                </a:solidFill>
                <a:latin typeface="Trebuchet MS"/>
                <a:cs typeface="Trebuchet MS"/>
              </a:rPr>
              <a:t>jabatan </a:t>
            </a:r>
            <a:r>
              <a:rPr sz="1200" spc="-55" dirty="0">
                <a:solidFill>
                  <a:srgbClr val="FFC000"/>
                </a:solidFill>
                <a:latin typeface="Trebuchet MS"/>
                <a:cs typeface="Trebuchet MS"/>
              </a:rPr>
              <a:t>untuk </a:t>
            </a:r>
            <a:r>
              <a:rPr sz="1200" spc="-75" dirty="0">
                <a:solidFill>
                  <a:srgbClr val="FFC000"/>
                </a:solidFill>
                <a:latin typeface="Trebuchet MS"/>
                <a:cs typeface="Trebuchet MS"/>
              </a:rPr>
              <a:t>kepentingan  </a:t>
            </a:r>
            <a:r>
              <a:rPr sz="1200" spc="-85" dirty="0">
                <a:solidFill>
                  <a:srgbClr val="FFC000"/>
                </a:solidFill>
                <a:latin typeface="Trebuchet MS"/>
                <a:cs typeface="Trebuchet MS"/>
              </a:rPr>
              <a:t>pribadi/golongan;</a:t>
            </a:r>
            <a:endParaRPr sz="1200" dirty="0">
              <a:solidFill>
                <a:srgbClr val="FFC000"/>
              </a:solidFill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440180" y="3744467"/>
            <a:ext cx="4660900" cy="824865"/>
            <a:chOff x="1440180" y="3744467"/>
            <a:chExt cx="4660900" cy="824865"/>
          </a:xfrm>
        </p:grpSpPr>
        <p:sp>
          <p:nvSpPr>
            <p:cNvPr id="12" name="object 12"/>
            <p:cNvSpPr/>
            <p:nvPr/>
          </p:nvSpPr>
          <p:spPr>
            <a:xfrm>
              <a:off x="1447800" y="3752087"/>
              <a:ext cx="4645660" cy="809625"/>
            </a:xfrm>
            <a:custGeom>
              <a:avLst/>
              <a:gdLst/>
              <a:ahLst/>
              <a:cxnLst/>
              <a:rect l="l" t="t" r="r" b="b"/>
              <a:pathLst>
                <a:path w="4645660" h="809625">
                  <a:moveTo>
                    <a:pt x="4510278" y="0"/>
                  </a:moveTo>
                  <a:lnTo>
                    <a:pt x="134874" y="0"/>
                  </a:lnTo>
                  <a:lnTo>
                    <a:pt x="92220" y="6870"/>
                  </a:lnTo>
                  <a:lnTo>
                    <a:pt x="55193" y="26005"/>
                  </a:lnTo>
                  <a:lnTo>
                    <a:pt x="26005" y="55193"/>
                  </a:lnTo>
                  <a:lnTo>
                    <a:pt x="6870" y="92220"/>
                  </a:lnTo>
                  <a:lnTo>
                    <a:pt x="0" y="134874"/>
                  </a:lnTo>
                  <a:lnTo>
                    <a:pt x="0" y="674369"/>
                  </a:lnTo>
                  <a:lnTo>
                    <a:pt x="6870" y="717023"/>
                  </a:lnTo>
                  <a:lnTo>
                    <a:pt x="26005" y="754050"/>
                  </a:lnTo>
                  <a:lnTo>
                    <a:pt x="55193" y="783238"/>
                  </a:lnTo>
                  <a:lnTo>
                    <a:pt x="92220" y="802373"/>
                  </a:lnTo>
                  <a:lnTo>
                    <a:pt x="134874" y="809244"/>
                  </a:lnTo>
                  <a:lnTo>
                    <a:pt x="4510278" y="809244"/>
                  </a:lnTo>
                  <a:lnTo>
                    <a:pt x="4552931" y="802373"/>
                  </a:lnTo>
                  <a:lnTo>
                    <a:pt x="4589958" y="783238"/>
                  </a:lnTo>
                  <a:lnTo>
                    <a:pt x="4619146" y="754050"/>
                  </a:lnTo>
                  <a:lnTo>
                    <a:pt x="4638281" y="717023"/>
                  </a:lnTo>
                  <a:lnTo>
                    <a:pt x="4645152" y="674369"/>
                  </a:lnTo>
                  <a:lnTo>
                    <a:pt x="4645152" y="134874"/>
                  </a:lnTo>
                  <a:lnTo>
                    <a:pt x="4638281" y="92220"/>
                  </a:lnTo>
                  <a:lnTo>
                    <a:pt x="4619146" y="55193"/>
                  </a:lnTo>
                  <a:lnTo>
                    <a:pt x="4589958" y="26005"/>
                  </a:lnTo>
                  <a:lnTo>
                    <a:pt x="4552931" y="6870"/>
                  </a:lnTo>
                  <a:lnTo>
                    <a:pt x="4510278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47800" y="3752087"/>
              <a:ext cx="4645660" cy="809625"/>
            </a:xfrm>
            <a:custGeom>
              <a:avLst/>
              <a:gdLst/>
              <a:ahLst/>
              <a:cxnLst/>
              <a:rect l="l" t="t" r="r" b="b"/>
              <a:pathLst>
                <a:path w="4645660" h="809625">
                  <a:moveTo>
                    <a:pt x="0" y="134874"/>
                  </a:moveTo>
                  <a:lnTo>
                    <a:pt x="6870" y="92220"/>
                  </a:lnTo>
                  <a:lnTo>
                    <a:pt x="26005" y="55193"/>
                  </a:lnTo>
                  <a:lnTo>
                    <a:pt x="55193" y="26005"/>
                  </a:lnTo>
                  <a:lnTo>
                    <a:pt x="92220" y="6870"/>
                  </a:lnTo>
                  <a:lnTo>
                    <a:pt x="134874" y="0"/>
                  </a:lnTo>
                  <a:lnTo>
                    <a:pt x="4510278" y="0"/>
                  </a:lnTo>
                  <a:lnTo>
                    <a:pt x="4552931" y="6870"/>
                  </a:lnTo>
                  <a:lnTo>
                    <a:pt x="4589958" y="26005"/>
                  </a:lnTo>
                  <a:lnTo>
                    <a:pt x="4619146" y="55193"/>
                  </a:lnTo>
                  <a:lnTo>
                    <a:pt x="4638281" y="92220"/>
                  </a:lnTo>
                  <a:lnTo>
                    <a:pt x="4645152" y="134874"/>
                  </a:lnTo>
                  <a:lnTo>
                    <a:pt x="4645152" y="674369"/>
                  </a:lnTo>
                  <a:lnTo>
                    <a:pt x="4638281" y="717023"/>
                  </a:lnTo>
                  <a:lnTo>
                    <a:pt x="4619146" y="754050"/>
                  </a:lnTo>
                  <a:lnTo>
                    <a:pt x="4589958" y="783238"/>
                  </a:lnTo>
                  <a:lnTo>
                    <a:pt x="4552931" y="802373"/>
                  </a:lnTo>
                  <a:lnTo>
                    <a:pt x="4510278" y="809244"/>
                  </a:lnTo>
                  <a:lnTo>
                    <a:pt x="134874" y="809244"/>
                  </a:lnTo>
                  <a:lnTo>
                    <a:pt x="92220" y="802373"/>
                  </a:lnTo>
                  <a:lnTo>
                    <a:pt x="55193" y="783238"/>
                  </a:lnTo>
                  <a:lnTo>
                    <a:pt x="26005" y="754050"/>
                  </a:lnTo>
                  <a:lnTo>
                    <a:pt x="6870" y="717023"/>
                  </a:lnTo>
                  <a:lnTo>
                    <a:pt x="0" y="674369"/>
                  </a:lnTo>
                  <a:lnTo>
                    <a:pt x="0" y="134874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20189" y="3878071"/>
            <a:ext cx="4298315" cy="518604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ct val="87100"/>
              </a:lnSpc>
              <a:spcBef>
                <a:spcPts val="285"/>
              </a:spcBef>
            </a:pP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menyebabkan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Pegawai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5" dirty="0" err="1">
                <a:solidFill>
                  <a:srgbClr val="FFFFFF"/>
                </a:solidFill>
                <a:latin typeface="Trebuchet MS"/>
                <a:cs typeface="Trebuchet MS"/>
              </a:rPr>
              <a:t>menggunakan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informasi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rahasia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jabatan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untuk 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kepentingan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pribadi/</a:t>
            </a:r>
            <a:r>
              <a:rPr sz="1200" spc="-85" dirty="0" err="1">
                <a:solidFill>
                  <a:srgbClr val="FFFFFF"/>
                </a:solidFill>
                <a:latin typeface="Trebuchet MS"/>
                <a:cs typeface="Trebuchet MS"/>
              </a:rPr>
              <a:t>golongan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;</a:t>
            </a: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440180" y="4588764"/>
            <a:ext cx="4660900" cy="824865"/>
            <a:chOff x="1440180" y="4588764"/>
            <a:chExt cx="4660900" cy="824865"/>
          </a:xfrm>
        </p:grpSpPr>
        <p:sp>
          <p:nvSpPr>
            <p:cNvPr id="16" name="object 16"/>
            <p:cNvSpPr/>
            <p:nvPr/>
          </p:nvSpPr>
          <p:spPr>
            <a:xfrm>
              <a:off x="1447800" y="4596384"/>
              <a:ext cx="4645660" cy="809625"/>
            </a:xfrm>
            <a:custGeom>
              <a:avLst/>
              <a:gdLst/>
              <a:ahLst/>
              <a:cxnLst/>
              <a:rect l="l" t="t" r="r" b="b"/>
              <a:pathLst>
                <a:path w="4645660" h="809625">
                  <a:moveTo>
                    <a:pt x="4510278" y="0"/>
                  </a:moveTo>
                  <a:lnTo>
                    <a:pt x="134874" y="0"/>
                  </a:lnTo>
                  <a:lnTo>
                    <a:pt x="92220" y="6870"/>
                  </a:lnTo>
                  <a:lnTo>
                    <a:pt x="55193" y="26005"/>
                  </a:lnTo>
                  <a:lnTo>
                    <a:pt x="26005" y="55193"/>
                  </a:lnTo>
                  <a:lnTo>
                    <a:pt x="6870" y="92220"/>
                  </a:lnTo>
                  <a:lnTo>
                    <a:pt x="0" y="134874"/>
                  </a:lnTo>
                  <a:lnTo>
                    <a:pt x="0" y="674370"/>
                  </a:lnTo>
                  <a:lnTo>
                    <a:pt x="6870" y="717023"/>
                  </a:lnTo>
                  <a:lnTo>
                    <a:pt x="26005" y="754050"/>
                  </a:lnTo>
                  <a:lnTo>
                    <a:pt x="55193" y="783238"/>
                  </a:lnTo>
                  <a:lnTo>
                    <a:pt x="92220" y="802373"/>
                  </a:lnTo>
                  <a:lnTo>
                    <a:pt x="134874" y="809244"/>
                  </a:lnTo>
                  <a:lnTo>
                    <a:pt x="4510278" y="809244"/>
                  </a:lnTo>
                  <a:lnTo>
                    <a:pt x="4552931" y="802373"/>
                  </a:lnTo>
                  <a:lnTo>
                    <a:pt x="4589958" y="783238"/>
                  </a:lnTo>
                  <a:lnTo>
                    <a:pt x="4619146" y="754050"/>
                  </a:lnTo>
                  <a:lnTo>
                    <a:pt x="4638281" y="717023"/>
                  </a:lnTo>
                  <a:lnTo>
                    <a:pt x="4645152" y="674370"/>
                  </a:lnTo>
                  <a:lnTo>
                    <a:pt x="4645152" y="134874"/>
                  </a:lnTo>
                  <a:lnTo>
                    <a:pt x="4638281" y="92220"/>
                  </a:lnTo>
                  <a:lnTo>
                    <a:pt x="4619146" y="55193"/>
                  </a:lnTo>
                  <a:lnTo>
                    <a:pt x="4589958" y="26005"/>
                  </a:lnTo>
                  <a:lnTo>
                    <a:pt x="4552931" y="6870"/>
                  </a:lnTo>
                  <a:lnTo>
                    <a:pt x="4510278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47800" y="4596384"/>
              <a:ext cx="4645660" cy="809625"/>
            </a:xfrm>
            <a:custGeom>
              <a:avLst/>
              <a:gdLst/>
              <a:ahLst/>
              <a:cxnLst/>
              <a:rect l="l" t="t" r="r" b="b"/>
              <a:pathLst>
                <a:path w="4645660" h="809625">
                  <a:moveTo>
                    <a:pt x="0" y="134874"/>
                  </a:moveTo>
                  <a:lnTo>
                    <a:pt x="6870" y="92220"/>
                  </a:lnTo>
                  <a:lnTo>
                    <a:pt x="26005" y="55193"/>
                  </a:lnTo>
                  <a:lnTo>
                    <a:pt x="55193" y="26005"/>
                  </a:lnTo>
                  <a:lnTo>
                    <a:pt x="92220" y="6870"/>
                  </a:lnTo>
                  <a:lnTo>
                    <a:pt x="134874" y="0"/>
                  </a:lnTo>
                  <a:lnTo>
                    <a:pt x="4510278" y="0"/>
                  </a:lnTo>
                  <a:lnTo>
                    <a:pt x="4552931" y="6870"/>
                  </a:lnTo>
                  <a:lnTo>
                    <a:pt x="4589958" y="26005"/>
                  </a:lnTo>
                  <a:lnTo>
                    <a:pt x="4619146" y="55193"/>
                  </a:lnTo>
                  <a:lnTo>
                    <a:pt x="4638281" y="92220"/>
                  </a:lnTo>
                  <a:lnTo>
                    <a:pt x="4645152" y="134874"/>
                  </a:lnTo>
                  <a:lnTo>
                    <a:pt x="4645152" y="674370"/>
                  </a:lnTo>
                  <a:lnTo>
                    <a:pt x="4638281" y="717023"/>
                  </a:lnTo>
                  <a:lnTo>
                    <a:pt x="4619146" y="754050"/>
                  </a:lnTo>
                  <a:lnTo>
                    <a:pt x="4589958" y="783238"/>
                  </a:lnTo>
                  <a:lnTo>
                    <a:pt x="4552931" y="802373"/>
                  </a:lnTo>
                  <a:lnTo>
                    <a:pt x="4510278" y="809244"/>
                  </a:lnTo>
                  <a:lnTo>
                    <a:pt x="134874" y="809244"/>
                  </a:lnTo>
                  <a:lnTo>
                    <a:pt x="92220" y="802373"/>
                  </a:lnTo>
                  <a:lnTo>
                    <a:pt x="55193" y="783238"/>
                  </a:lnTo>
                  <a:lnTo>
                    <a:pt x="26005" y="754050"/>
                  </a:lnTo>
                  <a:lnTo>
                    <a:pt x="6870" y="717023"/>
                  </a:lnTo>
                  <a:lnTo>
                    <a:pt x="0" y="674370"/>
                  </a:lnTo>
                  <a:lnTo>
                    <a:pt x="0" y="134874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520189" y="4642180"/>
            <a:ext cx="4155440" cy="68643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ct val="87000"/>
              </a:lnSpc>
              <a:spcBef>
                <a:spcPts val="290"/>
              </a:spcBef>
            </a:pP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Perangkapan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jabatan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beberapa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instansi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memiliki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langsung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langsung,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sejenis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sejenis,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sehingga 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menyebabkan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pemanfaatan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suatu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jabatan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kepentingan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jabatan  </a:t>
            </a: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lainnya;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414515" y="2086355"/>
            <a:ext cx="4645660" cy="527685"/>
          </a:xfrm>
          <a:custGeom>
            <a:avLst/>
            <a:gdLst/>
            <a:ahLst/>
            <a:cxnLst/>
            <a:rect l="l" t="t" r="r" b="b"/>
            <a:pathLst>
              <a:path w="4645659" h="527685">
                <a:moveTo>
                  <a:pt x="4557268" y="0"/>
                </a:moveTo>
                <a:lnTo>
                  <a:pt x="87884" y="0"/>
                </a:lnTo>
                <a:lnTo>
                  <a:pt x="53685" y="6909"/>
                </a:lnTo>
                <a:lnTo>
                  <a:pt x="25749" y="25749"/>
                </a:lnTo>
                <a:lnTo>
                  <a:pt x="6909" y="53685"/>
                </a:lnTo>
                <a:lnTo>
                  <a:pt x="0" y="87884"/>
                </a:lnTo>
                <a:lnTo>
                  <a:pt x="0" y="439420"/>
                </a:lnTo>
                <a:lnTo>
                  <a:pt x="6909" y="473618"/>
                </a:lnTo>
                <a:lnTo>
                  <a:pt x="25749" y="501554"/>
                </a:lnTo>
                <a:lnTo>
                  <a:pt x="53685" y="520394"/>
                </a:lnTo>
                <a:lnTo>
                  <a:pt x="87884" y="527304"/>
                </a:lnTo>
                <a:lnTo>
                  <a:pt x="4557268" y="527304"/>
                </a:lnTo>
                <a:lnTo>
                  <a:pt x="4591466" y="520394"/>
                </a:lnTo>
                <a:lnTo>
                  <a:pt x="4619402" y="501554"/>
                </a:lnTo>
                <a:lnTo>
                  <a:pt x="4638242" y="473618"/>
                </a:lnTo>
                <a:lnTo>
                  <a:pt x="4645152" y="439420"/>
                </a:lnTo>
                <a:lnTo>
                  <a:pt x="4645152" y="87884"/>
                </a:lnTo>
                <a:lnTo>
                  <a:pt x="4638242" y="53685"/>
                </a:lnTo>
                <a:lnTo>
                  <a:pt x="4619402" y="25749"/>
                </a:lnTo>
                <a:lnTo>
                  <a:pt x="4591466" y="6909"/>
                </a:lnTo>
                <a:lnTo>
                  <a:pt x="4557268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14515" y="2086355"/>
            <a:ext cx="4645660" cy="527685"/>
          </a:xfrm>
          <a:custGeom>
            <a:avLst/>
            <a:gdLst/>
            <a:ahLst/>
            <a:cxnLst/>
            <a:rect l="l" t="t" r="r" b="b"/>
            <a:pathLst>
              <a:path w="4645659" h="527685">
                <a:moveTo>
                  <a:pt x="0" y="87884"/>
                </a:moveTo>
                <a:lnTo>
                  <a:pt x="6909" y="53685"/>
                </a:lnTo>
                <a:lnTo>
                  <a:pt x="25749" y="25749"/>
                </a:lnTo>
                <a:lnTo>
                  <a:pt x="53685" y="6909"/>
                </a:lnTo>
                <a:lnTo>
                  <a:pt x="87884" y="0"/>
                </a:lnTo>
                <a:lnTo>
                  <a:pt x="4557268" y="0"/>
                </a:lnTo>
                <a:lnTo>
                  <a:pt x="4591466" y="6909"/>
                </a:lnTo>
                <a:lnTo>
                  <a:pt x="4619402" y="25749"/>
                </a:lnTo>
                <a:lnTo>
                  <a:pt x="4638242" y="53685"/>
                </a:lnTo>
                <a:lnTo>
                  <a:pt x="4645152" y="87884"/>
                </a:lnTo>
                <a:lnTo>
                  <a:pt x="4645152" y="439420"/>
                </a:lnTo>
                <a:lnTo>
                  <a:pt x="4638242" y="473618"/>
                </a:lnTo>
                <a:lnTo>
                  <a:pt x="4619402" y="501554"/>
                </a:lnTo>
                <a:lnTo>
                  <a:pt x="4591466" y="520394"/>
                </a:lnTo>
                <a:lnTo>
                  <a:pt x="4557268" y="527304"/>
                </a:lnTo>
                <a:lnTo>
                  <a:pt x="87884" y="527304"/>
                </a:lnTo>
                <a:lnTo>
                  <a:pt x="53685" y="520394"/>
                </a:lnTo>
                <a:lnTo>
                  <a:pt x="25749" y="501554"/>
                </a:lnTo>
                <a:lnTo>
                  <a:pt x="6909" y="473618"/>
                </a:lnTo>
                <a:lnTo>
                  <a:pt x="0" y="439420"/>
                </a:lnTo>
                <a:lnTo>
                  <a:pt x="0" y="87884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465570" y="2116073"/>
            <a:ext cx="4441825" cy="41806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040"/>
              </a:lnSpc>
              <a:spcBef>
                <a:spcPts val="260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menyebabkan </a:t>
            </a:r>
            <a:r>
              <a:rPr sz="1000" spc="-9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000" spc="-8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0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0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60" dirty="0" err="1">
                <a:solidFill>
                  <a:srgbClr val="FFFFFF"/>
                </a:solidFill>
                <a:latin typeface="Trebuchet MS"/>
                <a:cs typeface="Trebuchet MS"/>
              </a:rPr>
              <a:t>memberikan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Trebuchet MS"/>
                <a:cs typeface="Trebuchet MS"/>
              </a:rPr>
              <a:t>akses </a:t>
            </a:r>
            <a:r>
              <a:rPr sz="1000" spc="-35" dirty="0">
                <a:solidFill>
                  <a:srgbClr val="FFFFFF"/>
                </a:solidFill>
                <a:latin typeface="Trebuchet MS"/>
                <a:cs typeface="Trebuchet MS"/>
              </a:rPr>
              <a:t>khusus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kepada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000" spc="-55" dirty="0">
                <a:solidFill>
                  <a:srgbClr val="FFFFFF"/>
                </a:solidFill>
                <a:latin typeface="Trebuchet MS"/>
                <a:cs typeface="Trebuchet MS"/>
              </a:rPr>
              <a:t>tertentu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tanpa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mengikuti </a:t>
            </a:r>
            <a:r>
              <a:rPr sz="1000" spc="-30" dirty="0">
                <a:solidFill>
                  <a:srgbClr val="FFFFFF"/>
                </a:solidFill>
                <a:latin typeface="Trebuchet MS"/>
                <a:cs typeface="Trebuchet MS"/>
              </a:rPr>
              <a:t>prosedur 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0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seharusnya;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414515" y="2642616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80">
                <a:moveTo>
                  <a:pt x="4557522" y="0"/>
                </a:moveTo>
                <a:lnTo>
                  <a:pt x="87630" y="0"/>
                </a:lnTo>
                <a:lnTo>
                  <a:pt x="53524" y="6887"/>
                </a:lnTo>
                <a:lnTo>
                  <a:pt x="25669" y="25669"/>
                </a:lnTo>
                <a:lnTo>
                  <a:pt x="6887" y="53524"/>
                </a:lnTo>
                <a:lnTo>
                  <a:pt x="0" y="87630"/>
                </a:lnTo>
                <a:lnTo>
                  <a:pt x="0" y="438150"/>
                </a:lnTo>
                <a:lnTo>
                  <a:pt x="6887" y="472255"/>
                </a:lnTo>
                <a:lnTo>
                  <a:pt x="25669" y="500110"/>
                </a:lnTo>
                <a:lnTo>
                  <a:pt x="53524" y="518892"/>
                </a:lnTo>
                <a:lnTo>
                  <a:pt x="87630" y="525780"/>
                </a:lnTo>
                <a:lnTo>
                  <a:pt x="4557522" y="525780"/>
                </a:lnTo>
                <a:lnTo>
                  <a:pt x="4591627" y="518892"/>
                </a:lnTo>
                <a:lnTo>
                  <a:pt x="4619482" y="500110"/>
                </a:lnTo>
                <a:lnTo>
                  <a:pt x="4638264" y="472255"/>
                </a:lnTo>
                <a:lnTo>
                  <a:pt x="4645152" y="438150"/>
                </a:lnTo>
                <a:lnTo>
                  <a:pt x="4645152" y="87630"/>
                </a:lnTo>
                <a:lnTo>
                  <a:pt x="4638264" y="53524"/>
                </a:lnTo>
                <a:lnTo>
                  <a:pt x="4619482" y="25669"/>
                </a:lnTo>
                <a:lnTo>
                  <a:pt x="4591627" y="6887"/>
                </a:lnTo>
                <a:lnTo>
                  <a:pt x="455752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414515" y="2642616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80">
                <a:moveTo>
                  <a:pt x="0" y="87630"/>
                </a:moveTo>
                <a:lnTo>
                  <a:pt x="6887" y="53524"/>
                </a:lnTo>
                <a:lnTo>
                  <a:pt x="25669" y="25669"/>
                </a:lnTo>
                <a:lnTo>
                  <a:pt x="53524" y="6887"/>
                </a:lnTo>
                <a:lnTo>
                  <a:pt x="87630" y="0"/>
                </a:lnTo>
                <a:lnTo>
                  <a:pt x="4557522" y="0"/>
                </a:lnTo>
                <a:lnTo>
                  <a:pt x="4591627" y="6887"/>
                </a:lnTo>
                <a:lnTo>
                  <a:pt x="4619482" y="25669"/>
                </a:lnTo>
                <a:lnTo>
                  <a:pt x="4638264" y="53524"/>
                </a:lnTo>
                <a:lnTo>
                  <a:pt x="4645152" y="87630"/>
                </a:lnTo>
                <a:lnTo>
                  <a:pt x="4645152" y="438150"/>
                </a:lnTo>
                <a:lnTo>
                  <a:pt x="4638264" y="472255"/>
                </a:lnTo>
                <a:lnTo>
                  <a:pt x="4619482" y="500110"/>
                </a:lnTo>
                <a:lnTo>
                  <a:pt x="4591627" y="518892"/>
                </a:lnTo>
                <a:lnTo>
                  <a:pt x="4557522" y="525780"/>
                </a:lnTo>
                <a:lnTo>
                  <a:pt x="87630" y="525780"/>
                </a:lnTo>
                <a:lnTo>
                  <a:pt x="53524" y="518892"/>
                </a:lnTo>
                <a:lnTo>
                  <a:pt x="25669" y="500110"/>
                </a:lnTo>
                <a:lnTo>
                  <a:pt x="6887" y="472255"/>
                </a:lnTo>
                <a:lnTo>
                  <a:pt x="0" y="438150"/>
                </a:lnTo>
                <a:lnTo>
                  <a:pt x="0" y="87630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465570" y="2737866"/>
            <a:ext cx="4448175" cy="3098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040"/>
              </a:lnSpc>
              <a:spcBef>
                <a:spcPts val="260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menyebabkan </a:t>
            </a:r>
            <a:r>
              <a:rPr sz="1000" spc="-25" dirty="0">
                <a:solidFill>
                  <a:srgbClr val="FFFFFF"/>
                </a:solidFill>
                <a:latin typeface="Trebuchet MS"/>
                <a:cs typeface="Trebuchet MS"/>
              </a:rPr>
              <a:t>proses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pengawasan tidak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mengikuti </a:t>
            </a:r>
            <a:r>
              <a:rPr sz="1000" spc="-30" dirty="0">
                <a:solidFill>
                  <a:srgbClr val="FFFFFF"/>
                </a:solidFill>
                <a:latin typeface="Trebuchet MS"/>
                <a:cs typeface="Trebuchet MS"/>
              </a:rPr>
              <a:t>prosedur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karena </a:t>
            </a:r>
            <a:r>
              <a:rPr sz="1000" spc="-80" dirty="0">
                <a:solidFill>
                  <a:srgbClr val="FFFFFF"/>
                </a:solidFill>
                <a:latin typeface="Trebuchet MS"/>
                <a:cs typeface="Trebuchet MS"/>
              </a:rPr>
              <a:t>adanya  </a:t>
            </a:r>
            <a:r>
              <a:rPr sz="1000" spc="-55" dirty="0">
                <a:solidFill>
                  <a:srgbClr val="FFFFFF"/>
                </a:solidFill>
                <a:latin typeface="Trebuchet MS"/>
                <a:cs typeface="Trebuchet MS"/>
              </a:rPr>
              <a:t>pengaruh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dan harapan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0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diawasi;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414515" y="3197351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79">
                <a:moveTo>
                  <a:pt x="4557522" y="0"/>
                </a:moveTo>
                <a:lnTo>
                  <a:pt x="87630" y="0"/>
                </a:lnTo>
                <a:lnTo>
                  <a:pt x="53524" y="6887"/>
                </a:lnTo>
                <a:lnTo>
                  <a:pt x="25669" y="25669"/>
                </a:lnTo>
                <a:lnTo>
                  <a:pt x="6887" y="53524"/>
                </a:lnTo>
                <a:lnTo>
                  <a:pt x="0" y="87630"/>
                </a:lnTo>
                <a:lnTo>
                  <a:pt x="0" y="438150"/>
                </a:lnTo>
                <a:lnTo>
                  <a:pt x="6887" y="472255"/>
                </a:lnTo>
                <a:lnTo>
                  <a:pt x="25669" y="500110"/>
                </a:lnTo>
                <a:lnTo>
                  <a:pt x="53524" y="518892"/>
                </a:lnTo>
                <a:lnTo>
                  <a:pt x="87630" y="525780"/>
                </a:lnTo>
                <a:lnTo>
                  <a:pt x="4557522" y="525780"/>
                </a:lnTo>
                <a:lnTo>
                  <a:pt x="4591627" y="518892"/>
                </a:lnTo>
                <a:lnTo>
                  <a:pt x="4619482" y="500110"/>
                </a:lnTo>
                <a:lnTo>
                  <a:pt x="4638264" y="472255"/>
                </a:lnTo>
                <a:lnTo>
                  <a:pt x="4645152" y="438150"/>
                </a:lnTo>
                <a:lnTo>
                  <a:pt x="4645152" y="87630"/>
                </a:lnTo>
                <a:lnTo>
                  <a:pt x="4638264" y="53524"/>
                </a:lnTo>
                <a:lnTo>
                  <a:pt x="4619482" y="25669"/>
                </a:lnTo>
                <a:lnTo>
                  <a:pt x="4591627" y="6887"/>
                </a:lnTo>
                <a:lnTo>
                  <a:pt x="455752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414515" y="3197351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79">
                <a:moveTo>
                  <a:pt x="0" y="87630"/>
                </a:moveTo>
                <a:lnTo>
                  <a:pt x="6887" y="53524"/>
                </a:lnTo>
                <a:lnTo>
                  <a:pt x="25669" y="25669"/>
                </a:lnTo>
                <a:lnTo>
                  <a:pt x="53524" y="6887"/>
                </a:lnTo>
                <a:lnTo>
                  <a:pt x="87630" y="0"/>
                </a:lnTo>
                <a:lnTo>
                  <a:pt x="4557522" y="0"/>
                </a:lnTo>
                <a:lnTo>
                  <a:pt x="4591627" y="6887"/>
                </a:lnTo>
                <a:lnTo>
                  <a:pt x="4619482" y="25669"/>
                </a:lnTo>
                <a:lnTo>
                  <a:pt x="4638264" y="53524"/>
                </a:lnTo>
                <a:lnTo>
                  <a:pt x="4645152" y="87630"/>
                </a:lnTo>
                <a:lnTo>
                  <a:pt x="4645152" y="438150"/>
                </a:lnTo>
                <a:lnTo>
                  <a:pt x="4638264" y="472255"/>
                </a:lnTo>
                <a:lnTo>
                  <a:pt x="4619482" y="500110"/>
                </a:lnTo>
                <a:lnTo>
                  <a:pt x="4591627" y="518892"/>
                </a:lnTo>
                <a:lnTo>
                  <a:pt x="4557522" y="525780"/>
                </a:lnTo>
                <a:lnTo>
                  <a:pt x="87630" y="525780"/>
                </a:lnTo>
                <a:lnTo>
                  <a:pt x="53524" y="518892"/>
                </a:lnTo>
                <a:lnTo>
                  <a:pt x="25669" y="500110"/>
                </a:lnTo>
                <a:lnTo>
                  <a:pt x="6887" y="472255"/>
                </a:lnTo>
                <a:lnTo>
                  <a:pt x="0" y="438150"/>
                </a:lnTo>
                <a:lnTo>
                  <a:pt x="0" y="87630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465570" y="3293110"/>
            <a:ext cx="4090670" cy="3098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040"/>
              </a:lnSpc>
              <a:spcBef>
                <a:spcPts val="260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dimana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kewenangan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penilaian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suatu </a:t>
            </a:r>
            <a:r>
              <a:rPr sz="1000" spc="-40" dirty="0">
                <a:solidFill>
                  <a:srgbClr val="FFFFFF"/>
                </a:solidFill>
                <a:latin typeface="Trebuchet MS"/>
                <a:cs typeface="Trebuchet MS"/>
              </a:rPr>
              <a:t>obyek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kualifikasi dan </a:t>
            </a:r>
            <a:r>
              <a:rPr sz="1000" spc="-40" dirty="0">
                <a:solidFill>
                  <a:srgbClr val="FFFFFF"/>
                </a:solidFill>
                <a:latin typeface="Trebuchet MS"/>
                <a:cs typeface="Trebuchet MS"/>
              </a:rPr>
              <a:t>obyek </a:t>
            </a:r>
            <a:r>
              <a:rPr sz="1000" spc="-50" dirty="0">
                <a:solidFill>
                  <a:srgbClr val="FFFFFF"/>
                </a:solidFill>
                <a:latin typeface="Trebuchet MS"/>
                <a:cs typeface="Trebuchet MS"/>
              </a:rPr>
              <a:t>tersebut 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merupakan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hasil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000" spc="-45" dirty="0">
                <a:solidFill>
                  <a:srgbClr val="FFFFFF"/>
                </a:solidFill>
                <a:latin typeface="Trebuchet MS"/>
                <a:cs typeface="Trebuchet MS"/>
              </a:rPr>
              <a:t>si</a:t>
            </a:r>
            <a:r>
              <a:rPr sz="1000" spc="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85" dirty="0">
                <a:solidFill>
                  <a:srgbClr val="FFFFFF"/>
                </a:solidFill>
                <a:latin typeface="Trebuchet MS"/>
                <a:cs typeface="Trebuchet MS"/>
              </a:rPr>
              <a:t>penilai;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414515" y="3752088"/>
            <a:ext cx="4645660" cy="527685"/>
          </a:xfrm>
          <a:custGeom>
            <a:avLst/>
            <a:gdLst/>
            <a:ahLst/>
            <a:cxnLst/>
            <a:rect l="l" t="t" r="r" b="b"/>
            <a:pathLst>
              <a:path w="4645659" h="527685">
                <a:moveTo>
                  <a:pt x="4557268" y="0"/>
                </a:moveTo>
                <a:lnTo>
                  <a:pt x="87884" y="0"/>
                </a:lnTo>
                <a:lnTo>
                  <a:pt x="53685" y="6909"/>
                </a:lnTo>
                <a:lnTo>
                  <a:pt x="25749" y="25749"/>
                </a:lnTo>
                <a:lnTo>
                  <a:pt x="6909" y="53685"/>
                </a:lnTo>
                <a:lnTo>
                  <a:pt x="0" y="87884"/>
                </a:lnTo>
                <a:lnTo>
                  <a:pt x="0" y="439419"/>
                </a:lnTo>
                <a:lnTo>
                  <a:pt x="6909" y="473618"/>
                </a:lnTo>
                <a:lnTo>
                  <a:pt x="25749" y="501554"/>
                </a:lnTo>
                <a:lnTo>
                  <a:pt x="53685" y="520394"/>
                </a:lnTo>
                <a:lnTo>
                  <a:pt x="87884" y="527304"/>
                </a:lnTo>
                <a:lnTo>
                  <a:pt x="4557268" y="527304"/>
                </a:lnTo>
                <a:lnTo>
                  <a:pt x="4591466" y="520394"/>
                </a:lnTo>
                <a:lnTo>
                  <a:pt x="4619402" y="501554"/>
                </a:lnTo>
                <a:lnTo>
                  <a:pt x="4638242" y="473618"/>
                </a:lnTo>
                <a:lnTo>
                  <a:pt x="4645152" y="439419"/>
                </a:lnTo>
                <a:lnTo>
                  <a:pt x="4645152" y="87884"/>
                </a:lnTo>
                <a:lnTo>
                  <a:pt x="4638242" y="53685"/>
                </a:lnTo>
                <a:lnTo>
                  <a:pt x="4619402" y="25749"/>
                </a:lnTo>
                <a:lnTo>
                  <a:pt x="4591466" y="6909"/>
                </a:lnTo>
                <a:lnTo>
                  <a:pt x="4557268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414515" y="3752088"/>
            <a:ext cx="4645660" cy="527685"/>
          </a:xfrm>
          <a:custGeom>
            <a:avLst/>
            <a:gdLst/>
            <a:ahLst/>
            <a:cxnLst/>
            <a:rect l="l" t="t" r="r" b="b"/>
            <a:pathLst>
              <a:path w="4645659" h="527685">
                <a:moveTo>
                  <a:pt x="0" y="87884"/>
                </a:moveTo>
                <a:lnTo>
                  <a:pt x="6909" y="53685"/>
                </a:lnTo>
                <a:lnTo>
                  <a:pt x="25749" y="25749"/>
                </a:lnTo>
                <a:lnTo>
                  <a:pt x="53685" y="6909"/>
                </a:lnTo>
                <a:lnTo>
                  <a:pt x="87884" y="0"/>
                </a:lnTo>
                <a:lnTo>
                  <a:pt x="4557268" y="0"/>
                </a:lnTo>
                <a:lnTo>
                  <a:pt x="4591466" y="6909"/>
                </a:lnTo>
                <a:lnTo>
                  <a:pt x="4619402" y="25749"/>
                </a:lnTo>
                <a:lnTo>
                  <a:pt x="4638242" y="53685"/>
                </a:lnTo>
                <a:lnTo>
                  <a:pt x="4645152" y="87884"/>
                </a:lnTo>
                <a:lnTo>
                  <a:pt x="4645152" y="439419"/>
                </a:lnTo>
                <a:lnTo>
                  <a:pt x="4638242" y="473618"/>
                </a:lnTo>
                <a:lnTo>
                  <a:pt x="4619402" y="501554"/>
                </a:lnTo>
                <a:lnTo>
                  <a:pt x="4591466" y="520394"/>
                </a:lnTo>
                <a:lnTo>
                  <a:pt x="4557268" y="527304"/>
                </a:lnTo>
                <a:lnTo>
                  <a:pt x="87884" y="527304"/>
                </a:lnTo>
                <a:lnTo>
                  <a:pt x="53685" y="520394"/>
                </a:lnTo>
                <a:lnTo>
                  <a:pt x="25749" y="501554"/>
                </a:lnTo>
                <a:lnTo>
                  <a:pt x="6909" y="473618"/>
                </a:lnTo>
                <a:lnTo>
                  <a:pt x="0" y="439419"/>
                </a:lnTo>
                <a:lnTo>
                  <a:pt x="0" y="87884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465570" y="3848861"/>
            <a:ext cx="4123690" cy="29046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>
              <a:lnSpc>
                <a:spcPts val="1040"/>
              </a:lnSpc>
              <a:spcBef>
                <a:spcPts val="265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menyebabkan </a:t>
            </a:r>
            <a:r>
              <a:rPr sz="1000" spc="-9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000" spc="-8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0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menyalahgunakan</a:t>
            </a:r>
            <a:r>
              <a:rPr sz="10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00" dirty="0">
                <a:solidFill>
                  <a:srgbClr val="FFFFFF"/>
                </a:solidFill>
                <a:latin typeface="Trebuchet MS"/>
                <a:cs typeface="Trebuchet MS"/>
              </a:rPr>
              <a:t>jabatan;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414515" y="4308347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79">
                <a:moveTo>
                  <a:pt x="4557522" y="0"/>
                </a:moveTo>
                <a:lnTo>
                  <a:pt x="87630" y="0"/>
                </a:lnTo>
                <a:lnTo>
                  <a:pt x="53524" y="6887"/>
                </a:lnTo>
                <a:lnTo>
                  <a:pt x="25669" y="25669"/>
                </a:lnTo>
                <a:lnTo>
                  <a:pt x="6887" y="53524"/>
                </a:lnTo>
                <a:lnTo>
                  <a:pt x="0" y="87629"/>
                </a:lnTo>
                <a:lnTo>
                  <a:pt x="0" y="438150"/>
                </a:lnTo>
                <a:lnTo>
                  <a:pt x="6887" y="472255"/>
                </a:lnTo>
                <a:lnTo>
                  <a:pt x="25669" y="500110"/>
                </a:lnTo>
                <a:lnTo>
                  <a:pt x="53524" y="518892"/>
                </a:lnTo>
                <a:lnTo>
                  <a:pt x="87630" y="525779"/>
                </a:lnTo>
                <a:lnTo>
                  <a:pt x="4557522" y="525779"/>
                </a:lnTo>
                <a:lnTo>
                  <a:pt x="4591627" y="518892"/>
                </a:lnTo>
                <a:lnTo>
                  <a:pt x="4619482" y="500110"/>
                </a:lnTo>
                <a:lnTo>
                  <a:pt x="4638264" y="472255"/>
                </a:lnTo>
                <a:lnTo>
                  <a:pt x="4645152" y="438150"/>
                </a:lnTo>
                <a:lnTo>
                  <a:pt x="4645152" y="87629"/>
                </a:lnTo>
                <a:lnTo>
                  <a:pt x="4638264" y="53524"/>
                </a:lnTo>
                <a:lnTo>
                  <a:pt x="4619482" y="25669"/>
                </a:lnTo>
                <a:lnTo>
                  <a:pt x="4591627" y="6887"/>
                </a:lnTo>
                <a:lnTo>
                  <a:pt x="455752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414515" y="4308347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79">
                <a:moveTo>
                  <a:pt x="0" y="87629"/>
                </a:moveTo>
                <a:lnTo>
                  <a:pt x="6887" y="53524"/>
                </a:lnTo>
                <a:lnTo>
                  <a:pt x="25669" y="25669"/>
                </a:lnTo>
                <a:lnTo>
                  <a:pt x="53524" y="6887"/>
                </a:lnTo>
                <a:lnTo>
                  <a:pt x="87630" y="0"/>
                </a:lnTo>
                <a:lnTo>
                  <a:pt x="4557522" y="0"/>
                </a:lnTo>
                <a:lnTo>
                  <a:pt x="4591627" y="6887"/>
                </a:lnTo>
                <a:lnTo>
                  <a:pt x="4619482" y="25669"/>
                </a:lnTo>
                <a:lnTo>
                  <a:pt x="4638264" y="53524"/>
                </a:lnTo>
                <a:lnTo>
                  <a:pt x="4645152" y="87629"/>
                </a:lnTo>
                <a:lnTo>
                  <a:pt x="4645152" y="438150"/>
                </a:lnTo>
                <a:lnTo>
                  <a:pt x="4638264" y="472255"/>
                </a:lnTo>
                <a:lnTo>
                  <a:pt x="4619482" y="500110"/>
                </a:lnTo>
                <a:lnTo>
                  <a:pt x="4591627" y="518892"/>
                </a:lnTo>
                <a:lnTo>
                  <a:pt x="4557522" y="525779"/>
                </a:lnTo>
                <a:lnTo>
                  <a:pt x="87630" y="525779"/>
                </a:lnTo>
                <a:lnTo>
                  <a:pt x="53524" y="518892"/>
                </a:lnTo>
                <a:lnTo>
                  <a:pt x="25669" y="500110"/>
                </a:lnTo>
                <a:lnTo>
                  <a:pt x="6887" y="472255"/>
                </a:lnTo>
                <a:lnTo>
                  <a:pt x="0" y="438150"/>
                </a:lnTo>
                <a:lnTo>
                  <a:pt x="0" y="87629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465570" y="4404105"/>
            <a:ext cx="4513580" cy="29046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>
              <a:lnSpc>
                <a:spcPts val="1040"/>
              </a:lnSpc>
              <a:spcBef>
                <a:spcPts val="265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dimana </a:t>
            </a:r>
            <a:r>
              <a:rPr sz="1000" spc="-9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000" spc="-8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0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0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70" dirty="0" err="1">
                <a:solidFill>
                  <a:srgbClr val="FFFFFF"/>
                </a:solidFill>
                <a:latin typeface="Trebuchet MS"/>
                <a:cs typeface="Trebuchet MS"/>
              </a:rPr>
              <a:t>bekerja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sz="1000" spc="-80" dirty="0">
                <a:solidFill>
                  <a:srgbClr val="FFFFFF"/>
                </a:solidFill>
                <a:latin typeface="Trebuchet MS"/>
                <a:cs typeface="Trebuchet MS"/>
              </a:rPr>
              <a:t>lain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luar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pekerjaan </a:t>
            </a:r>
            <a:r>
              <a:rPr sz="1000" spc="-50" dirty="0">
                <a:solidFill>
                  <a:srgbClr val="FFFFFF"/>
                </a:solidFill>
                <a:latin typeface="Trebuchet MS"/>
                <a:cs typeface="Trebuchet MS"/>
              </a:rPr>
              <a:t>pokoknya;</a:t>
            </a:r>
            <a:r>
              <a:rPr sz="1000" spc="1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414515" y="4863084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79">
                <a:moveTo>
                  <a:pt x="4557522" y="0"/>
                </a:moveTo>
                <a:lnTo>
                  <a:pt x="87630" y="0"/>
                </a:lnTo>
                <a:lnTo>
                  <a:pt x="53524" y="6887"/>
                </a:lnTo>
                <a:lnTo>
                  <a:pt x="25669" y="25669"/>
                </a:lnTo>
                <a:lnTo>
                  <a:pt x="6887" y="53524"/>
                </a:lnTo>
                <a:lnTo>
                  <a:pt x="0" y="87630"/>
                </a:lnTo>
                <a:lnTo>
                  <a:pt x="0" y="438150"/>
                </a:lnTo>
                <a:lnTo>
                  <a:pt x="6887" y="472255"/>
                </a:lnTo>
                <a:lnTo>
                  <a:pt x="25669" y="500110"/>
                </a:lnTo>
                <a:lnTo>
                  <a:pt x="53524" y="518892"/>
                </a:lnTo>
                <a:lnTo>
                  <a:pt x="87630" y="525780"/>
                </a:lnTo>
                <a:lnTo>
                  <a:pt x="4557522" y="525780"/>
                </a:lnTo>
                <a:lnTo>
                  <a:pt x="4591627" y="518892"/>
                </a:lnTo>
                <a:lnTo>
                  <a:pt x="4619482" y="500110"/>
                </a:lnTo>
                <a:lnTo>
                  <a:pt x="4638264" y="472255"/>
                </a:lnTo>
                <a:lnTo>
                  <a:pt x="4645152" y="438150"/>
                </a:lnTo>
                <a:lnTo>
                  <a:pt x="4645152" y="87630"/>
                </a:lnTo>
                <a:lnTo>
                  <a:pt x="4638264" y="53524"/>
                </a:lnTo>
                <a:lnTo>
                  <a:pt x="4619482" y="25669"/>
                </a:lnTo>
                <a:lnTo>
                  <a:pt x="4591627" y="6887"/>
                </a:lnTo>
                <a:lnTo>
                  <a:pt x="455752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414515" y="4863084"/>
            <a:ext cx="4645660" cy="525780"/>
          </a:xfrm>
          <a:custGeom>
            <a:avLst/>
            <a:gdLst/>
            <a:ahLst/>
            <a:cxnLst/>
            <a:rect l="l" t="t" r="r" b="b"/>
            <a:pathLst>
              <a:path w="4645659" h="525779">
                <a:moveTo>
                  <a:pt x="0" y="87630"/>
                </a:moveTo>
                <a:lnTo>
                  <a:pt x="6887" y="53524"/>
                </a:lnTo>
                <a:lnTo>
                  <a:pt x="25669" y="25669"/>
                </a:lnTo>
                <a:lnTo>
                  <a:pt x="53524" y="6887"/>
                </a:lnTo>
                <a:lnTo>
                  <a:pt x="87630" y="0"/>
                </a:lnTo>
                <a:lnTo>
                  <a:pt x="4557522" y="0"/>
                </a:lnTo>
                <a:lnTo>
                  <a:pt x="4591627" y="6887"/>
                </a:lnTo>
                <a:lnTo>
                  <a:pt x="4619482" y="25669"/>
                </a:lnTo>
                <a:lnTo>
                  <a:pt x="4638264" y="53524"/>
                </a:lnTo>
                <a:lnTo>
                  <a:pt x="4645152" y="87630"/>
                </a:lnTo>
                <a:lnTo>
                  <a:pt x="4645152" y="438150"/>
                </a:lnTo>
                <a:lnTo>
                  <a:pt x="4638264" y="472255"/>
                </a:lnTo>
                <a:lnTo>
                  <a:pt x="4619482" y="500110"/>
                </a:lnTo>
                <a:lnTo>
                  <a:pt x="4591627" y="518892"/>
                </a:lnTo>
                <a:lnTo>
                  <a:pt x="4557522" y="525780"/>
                </a:lnTo>
                <a:lnTo>
                  <a:pt x="87630" y="525780"/>
                </a:lnTo>
                <a:lnTo>
                  <a:pt x="53524" y="518892"/>
                </a:lnTo>
                <a:lnTo>
                  <a:pt x="25669" y="500110"/>
                </a:lnTo>
                <a:lnTo>
                  <a:pt x="6887" y="472255"/>
                </a:lnTo>
                <a:lnTo>
                  <a:pt x="0" y="438150"/>
                </a:lnTo>
                <a:lnTo>
                  <a:pt x="0" y="87630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465570" y="4959477"/>
            <a:ext cx="4193540" cy="29046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>
              <a:lnSpc>
                <a:spcPts val="1040"/>
              </a:lnSpc>
              <a:spcBef>
                <a:spcPts val="265"/>
              </a:spcBef>
            </a:pP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Situasi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000" spc="-60" dirty="0">
                <a:solidFill>
                  <a:srgbClr val="FFFFFF"/>
                </a:solidFill>
                <a:latin typeface="Trebuchet MS"/>
                <a:cs typeface="Trebuchet MS"/>
              </a:rPr>
              <a:t>memungkinkan </a:t>
            </a:r>
            <a:r>
              <a:rPr sz="1000" spc="-90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000" spc="-8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0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0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0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65" dirty="0" err="1">
                <a:solidFill>
                  <a:srgbClr val="FFFFFF"/>
                </a:solidFill>
                <a:latin typeface="Trebuchet MS"/>
                <a:cs typeface="Trebuchet MS"/>
              </a:rPr>
              <a:t>menggunakan</a:t>
            </a:r>
            <a:r>
              <a:rPr sz="10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45" dirty="0">
                <a:solidFill>
                  <a:srgbClr val="FFFFFF"/>
                </a:solidFill>
                <a:latin typeface="Trebuchet MS"/>
                <a:cs typeface="Trebuchet MS"/>
              </a:rPr>
              <a:t>diskresi </a:t>
            </a:r>
            <a:r>
              <a:rPr sz="1000" spc="-7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menyalahgunakan</a:t>
            </a:r>
            <a:r>
              <a:rPr sz="10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70" dirty="0">
                <a:solidFill>
                  <a:srgbClr val="FFFFFF"/>
                </a:solidFill>
                <a:latin typeface="Trebuchet MS"/>
                <a:cs typeface="Trebuchet MS"/>
              </a:rPr>
              <a:t>wewenang.</a:t>
            </a:r>
            <a:endParaRPr sz="1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8063" y="772795"/>
            <a:ext cx="60337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 dirty="0"/>
              <a:t>JENIS </a:t>
            </a:r>
            <a:r>
              <a:rPr spc="170" dirty="0"/>
              <a:t>BENTURAN</a:t>
            </a:r>
            <a:r>
              <a:rPr spc="-120" dirty="0"/>
              <a:t> </a:t>
            </a:r>
            <a:r>
              <a:rPr spc="155" dirty="0"/>
              <a:t>KEPENTINGAN</a:t>
            </a:r>
          </a:p>
        </p:txBody>
      </p:sp>
      <p:sp>
        <p:nvSpPr>
          <p:cNvPr id="3" name="object 3"/>
          <p:cNvSpPr/>
          <p:nvPr/>
        </p:nvSpPr>
        <p:spPr>
          <a:xfrm>
            <a:off x="1447800" y="2013204"/>
            <a:ext cx="4645660" cy="539750"/>
          </a:xfrm>
          <a:custGeom>
            <a:avLst/>
            <a:gdLst/>
            <a:ahLst/>
            <a:cxnLst/>
            <a:rect l="l" t="t" r="r" b="b"/>
            <a:pathLst>
              <a:path w="4645660" h="539750">
                <a:moveTo>
                  <a:pt x="4555236" y="0"/>
                </a:moveTo>
                <a:lnTo>
                  <a:pt x="89915" y="0"/>
                </a:lnTo>
                <a:lnTo>
                  <a:pt x="54917" y="7066"/>
                </a:lnTo>
                <a:lnTo>
                  <a:pt x="26336" y="26336"/>
                </a:lnTo>
                <a:lnTo>
                  <a:pt x="7066" y="54917"/>
                </a:lnTo>
                <a:lnTo>
                  <a:pt x="0" y="89916"/>
                </a:lnTo>
                <a:lnTo>
                  <a:pt x="0" y="449580"/>
                </a:lnTo>
                <a:lnTo>
                  <a:pt x="7066" y="484578"/>
                </a:lnTo>
                <a:lnTo>
                  <a:pt x="26336" y="513159"/>
                </a:lnTo>
                <a:lnTo>
                  <a:pt x="54917" y="532429"/>
                </a:lnTo>
                <a:lnTo>
                  <a:pt x="89915" y="539496"/>
                </a:lnTo>
                <a:lnTo>
                  <a:pt x="4555236" y="539496"/>
                </a:lnTo>
                <a:lnTo>
                  <a:pt x="4590234" y="532429"/>
                </a:lnTo>
                <a:lnTo>
                  <a:pt x="4618815" y="513159"/>
                </a:lnTo>
                <a:lnTo>
                  <a:pt x="4638085" y="484578"/>
                </a:lnTo>
                <a:lnTo>
                  <a:pt x="4645152" y="449580"/>
                </a:lnTo>
                <a:lnTo>
                  <a:pt x="4645152" y="89916"/>
                </a:lnTo>
                <a:lnTo>
                  <a:pt x="4638085" y="54917"/>
                </a:lnTo>
                <a:lnTo>
                  <a:pt x="4618815" y="26336"/>
                </a:lnTo>
                <a:lnTo>
                  <a:pt x="4590234" y="7066"/>
                </a:lnTo>
                <a:lnTo>
                  <a:pt x="4555236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47800" y="2013204"/>
            <a:ext cx="4645660" cy="539750"/>
          </a:xfrm>
          <a:custGeom>
            <a:avLst/>
            <a:gdLst/>
            <a:ahLst/>
            <a:cxnLst/>
            <a:rect l="l" t="t" r="r" b="b"/>
            <a:pathLst>
              <a:path w="4645660" h="539750">
                <a:moveTo>
                  <a:pt x="0" y="89916"/>
                </a:moveTo>
                <a:lnTo>
                  <a:pt x="7066" y="54917"/>
                </a:lnTo>
                <a:lnTo>
                  <a:pt x="26336" y="26336"/>
                </a:lnTo>
                <a:lnTo>
                  <a:pt x="54917" y="7066"/>
                </a:lnTo>
                <a:lnTo>
                  <a:pt x="89915" y="0"/>
                </a:lnTo>
                <a:lnTo>
                  <a:pt x="4555236" y="0"/>
                </a:lnTo>
                <a:lnTo>
                  <a:pt x="4590234" y="7066"/>
                </a:lnTo>
                <a:lnTo>
                  <a:pt x="4618815" y="26336"/>
                </a:lnTo>
                <a:lnTo>
                  <a:pt x="4638085" y="54917"/>
                </a:lnTo>
                <a:lnTo>
                  <a:pt x="4645152" y="89916"/>
                </a:lnTo>
                <a:lnTo>
                  <a:pt x="4645152" y="449580"/>
                </a:lnTo>
                <a:lnTo>
                  <a:pt x="4638085" y="484578"/>
                </a:lnTo>
                <a:lnTo>
                  <a:pt x="4618815" y="513159"/>
                </a:lnTo>
                <a:lnTo>
                  <a:pt x="4590234" y="532429"/>
                </a:lnTo>
                <a:lnTo>
                  <a:pt x="4555236" y="539496"/>
                </a:lnTo>
                <a:lnTo>
                  <a:pt x="89915" y="539496"/>
                </a:lnTo>
                <a:lnTo>
                  <a:pt x="54917" y="532429"/>
                </a:lnTo>
                <a:lnTo>
                  <a:pt x="26336" y="513159"/>
                </a:lnTo>
                <a:lnTo>
                  <a:pt x="7066" y="484578"/>
                </a:lnTo>
                <a:lnTo>
                  <a:pt x="0" y="449580"/>
                </a:lnTo>
                <a:lnTo>
                  <a:pt x="0" y="89916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14602" y="2051685"/>
            <a:ext cx="4164965" cy="425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70"/>
              </a:lnSpc>
              <a:spcBef>
                <a:spcPts val="105"/>
              </a:spcBef>
            </a:pP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Kebijakan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berpihak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akibat pengaruh/hubungan</a:t>
            </a:r>
            <a:r>
              <a:rPr sz="1400" spc="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30" dirty="0">
                <a:solidFill>
                  <a:srgbClr val="FFFFFF"/>
                </a:solidFill>
                <a:latin typeface="Trebuchet MS"/>
                <a:cs typeface="Trebuchet MS"/>
              </a:rPr>
              <a:t>dekat/</a:t>
            </a:r>
            <a:endParaRPr sz="1400">
              <a:latin typeface="Trebuchet MS"/>
              <a:cs typeface="Trebuchet MS"/>
            </a:endParaRPr>
          </a:p>
          <a:p>
            <a:pPr marL="12700">
              <a:lnSpc>
                <a:spcPts val="1570"/>
              </a:lnSpc>
            </a:pP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ketergantungan/pemberian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gratifikasi;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47800" y="2593848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19">
                <a:moveTo>
                  <a:pt x="4554982" y="0"/>
                </a:moveTo>
                <a:lnTo>
                  <a:pt x="90169" y="0"/>
                </a:lnTo>
                <a:lnTo>
                  <a:pt x="55078" y="7088"/>
                </a:lnTo>
                <a:lnTo>
                  <a:pt x="26415" y="26415"/>
                </a:lnTo>
                <a:lnTo>
                  <a:pt x="7088" y="55078"/>
                </a:lnTo>
                <a:lnTo>
                  <a:pt x="0" y="90169"/>
                </a:lnTo>
                <a:lnTo>
                  <a:pt x="0" y="450850"/>
                </a:lnTo>
                <a:lnTo>
                  <a:pt x="7088" y="485941"/>
                </a:lnTo>
                <a:lnTo>
                  <a:pt x="26416" y="514603"/>
                </a:lnTo>
                <a:lnTo>
                  <a:pt x="55078" y="533931"/>
                </a:lnTo>
                <a:lnTo>
                  <a:pt x="90169" y="541019"/>
                </a:lnTo>
                <a:lnTo>
                  <a:pt x="4554982" y="541019"/>
                </a:lnTo>
                <a:lnTo>
                  <a:pt x="4590073" y="533931"/>
                </a:lnTo>
                <a:lnTo>
                  <a:pt x="4618735" y="514603"/>
                </a:lnTo>
                <a:lnTo>
                  <a:pt x="4638063" y="485941"/>
                </a:lnTo>
                <a:lnTo>
                  <a:pt x="4645152" y="450850"/>
                </a:lnTo>
                <a:lnTo>
                  <a:pt x="4645152" y="90169"/>
                </a:lnTo>
                <a:lnTo>
                  <a:pt x="4638063" y="55078"/>
                </a:lnTo>
                <a:lnTo>
                  <a:pt x="4618736" y="26416"/>
                </a:lnTo>
                <a:lnTo>
                  <a:pt x="4590073" y="7088"/>
                </a:lnTo>
                <a:lnTo>
                  <a:pt x="455498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47800" y="2593848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19">
                <a:moveTo>
                  <a:pt x="0" y="90169"/>
                </a:moveTo>
                <a:lnTo>
                  <a:pt x="7088" y="55078"/>
                </a:lnTo>
                <a:lnTo>
                  <a:pt x="26415" y="26415"/>
                </a:lnTo>
                <a:lnTo>
                  <a:pt x="55078" y="7088"/>
                </a:lnTo>
                <a:lnTo>
                  <a:pt x="90169" y="0"/>
                </a:lnTo>
                <a:lnTo>
                  <a:pt x="4554982" y="0"/>
                </a:lnTo>
                <a:lnTo>
                  <a:pt x="4590073" y="7088"/>
                </a:lnTo>
                <a:lnTo>
                  <a:pt x="4618736" y="26416"/>
                </a:lnTo>
                <a:lnTo>
                  <a:pt x="4638063" y="55078"/>
                </a:lnTo>
                <a:lnTo>
                  <a:pt x="4645152" y="90169"/>
                </a:lnTo>
                <a:lnTo>
                  <a:pt x="4645152" y="450850"/>
                </a:lnTo>
                <a:lnTo>
                  <a:pt x="4638063" y="485941"/>
                </a:lnTo>
                <a:lnTo>
                  <a:pt x="4618735" y="514603"/>
                </a:lnTo>
                <a:lnTo>
                  <a:pt x="4590073" y="533931"/>
                </a:lnTo>
                <a:lnTo>
                  <a:pt x="4554982" y="541019"/>
                </a:lnTo>
                <a:lnTo>
                  <a:pt x="90169" y="541019"/>
                </a:lnTo>
                <a:lnTo>
                  <a:pt x="55078" y="533931"/>
                </a:lnTo>
                <a:lnTo>
                  <a:pt x="26416" y="514603"/>
                </a:lnTo>
                <a:lnTo>
                  <a:pt x="7088" y="485941"/>
                </a:lnTo>
                <a:lnTo>
                  <a:pt x="0" y="450850"/>
                </a:lnTo>
                <a:lnTo>
                  <a:pt x="0" y="90169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14602" y="2725674"/>
            <a:ext cx="24110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Pemberian izin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4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diskriminatif;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47800" y="3174492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4554982" y="0"/>
                </a:moveTo>
                <a:lnTo>
                  <a:pt x="90169" y="0"/>
                </a:lnTo>
                <a:lnTo>
                  <a:pt x="55078" y="7088"/>
                </a:lnTo>
                <a:lnTo>
                  <a:pt x="26415" y="26416"/>
                </a:lnTo>
                <a:lnTo>
                  <a:pt x="7088" y="55078"/>
                </a:lnTo>
                <a:lnTo>
                  <a:pt x="0" y="90170"/>
                </a:lnTo>
                <a:lnTo>
                  <a:pt x="0" y="450850"/>
                </a:lnTo>
                <a:lnTo>
                  <a:pt x="7088" y="485941"/>
                </a:lnTo>
                <a:lnTo>
                  <a:pt x="26416" y="514604"/>
                </a:lnTo>
                <a:lnTo>
                  <a:pt x="55078" y="533931"/>
                </a:lnTo>
                <a:lnTo>
                  <a:pt x="90169" y="541020"/>
                </a:lnTo>
                <a:lnTo>
                  <a:pt x="4554982" y="541020"/>
                </a:lnTo>
                <a:lnTo>
                  <a:pt x="4590073" y="533931"/>
                </a:lnTo>
                <a:lnTo>
                  <a:pt x="4618735" y="514604"/>
                </a:lnTo>
                <a:lnTo>
                  <a:pt x="4638063" y="485941"/>
                </a:lnTo>
                <a:lnTo>
                  <a:pt x="4645152" y="450850"/>
                </a:lnTo>
                <a:lnTo>
                  <a:pt x="4645152" y="90170"/>
                </a:lnTo>
                <a:lnTo>
                  <a:pt x="4638063" y="55078"/>
                </a:lnTo>
                <a:lnTo>
                  <a:pt x="4618736" y="26416"/>
                </a:lnTo>
                <a:lnTo>
                  <a:pt x="4590073" y="7088"/>
                </a:lnTo>
                <a:lnTo>
                  <a:pt x="455498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7800" y="3174492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0" y="90170"/>
                </a:moveTo>
                <a:lnTo>
                  <a:pt x="7088" y="55078"/>
                </a:lnTo>
                <a:lnTo>
                  <a:pt x="26415" y="26416"/>
                </a:lnTo>
                <a:lnTo>
                  <a:pt x="55078" y="7088"/>
                </a:lnTo>
                <a:lnTo>
                  <a:pt x="90169" y="0"/>
                </a:lnTo>
                <a:lnTo>
                  <a:pt x="4554982" y="0"/>
                </a:lnTo>
                <a:lnTo>
                  <a:pt x="4590073" y="7088"/>
                </a:lnTo>
                <a:lnTo>
                  <a:pt x="4618736" y="26416"/>
                </a:lnTo>
                <a:lnTo>
                  <a:pt x="4638063" y="55078"/>
                </a:lnTo>
                <a:lnTo>
                  <a:pt x="4645152" y="90170"/>
                </a:lnTo>
                <a:lnTo>
                  <a:pt x="4645152" y="450850"/>
                </a:lnTo>
                <a:lnTo>
                  <a:pt x="4638063" y="485941"/>
                </a:lnTo>
                <a:lnTo>
                  <a:pt x="4618735" y="514604"/>
                </a:lnTo>
                <a:lnTo>
                  <a:pt x="4590073" y="533931"/>
                </a:lnTo>
                <a:lnTo>
                  <a:pt x="4554982" y="541020"/>
                </a:lnTo>
                <a:lnTo>
                  <a:pt x="90169" y="541020"/>
                </a:lnTo>
                <a:lnTo>
                  <a:pt x="55078" y="533931"/>
                </a:lnTo>
                <a:lnTo>
                  <a:pt x="26416" y="514604"/>
                </a:lnTo>
                <a:lnTo>
                  <a:pt x="7088" y="485941"/>
                </a:lnTo>
                <a:lnTo>
                  <a:pt x="0" y="450850"/>
                </a:lnTo>
                <a:lnTo>
                  <a:pt x="0" y="90170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14602" y="3213862"/>
            <a:ext cx="4101465" cy="42545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35"/>
              </a:spcBef>
            </a:pP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Pengangkatan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pegawai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berdasarkan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400" spc="-114" dirty="0">
                <a:solidFill>
                  <a:srgbClr val="FFFFFF"/>
                </a:solidFill>
                <a:latin typeface="Trebuchet MS"/>
                <a:cs typeface="Trebuchet MS"/>
              </a:rPr>
              <a:t>dekat/balas 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jasa/rekomendasi/pengaruh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400" spc="-120" dirty="0">
                <a:solidFill>
                  <a:srgbClr val="FFFFFF"/>
                </a:solidFill>
                <a:latin typeface="Trebuchet MS"/>
                <a:cs typeface="Trebuchet MS"/>
              </a:rPr>
              <a:t>pejabat</a:t>
            </a:r>
            <a:r>
              <a:rPr sz="1400" spc="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pemerintah;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47800" y="3755135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4554982" y="0"/>
                </a:moveTo>
                <a:lnTo>
                  <a:pt x="90169" y="0"/>
                </a:lnTo>
                <a:lnTo>
                  <a:pt x="55078" y="7088"/>
                </a:lnTo>
                <a:lnTo>
                  <a:pt x="26415" y="26415"/>
                </a:lnTo>
                <a:lnTo>
                  <a:pt x="7088" y="55078"/>
                </a:lnTo>
                <a:lnTo>
                  <a:pt x="0" y="90169"/>
                </a:lnTo>
                <a:lnTo>
                  <a:pt x="0" y="450850"/>
                </a:lnTo>
                <a:lnTo>
                  <a:pt x="7088" y="485941"/>
                </a:lnTo>
                <a:lnTo>
                  <a:pt x="26416" y="514604"/>
                </a:lnTo>
                <a:lnTo>
                  <a:pt x="55078" y="533931"/>
                </a:lnTo>
                <a:lnTo>
                  <a:pt x="90169" y="541019"/>
                </a:lnTo>
                <a:lnTo>
                  <a:pt x="4554982" y="541019"/>
                </a:lnTo>
                <a:lnTo>
                  <a:pt x="4590073" y="533931"/>
                </a:lnTo>
                <a:lnTo>
                  <a:pt x="4618735" y="514604"/>
                </a:lnTo>
                <a:lnTo>
                  <a:pt x="4638063" y="485941"/>
                </a:lnTo>
                <a:lnTo>
                  <a:pt x="4645152" y="450850"/>
                </a:lnTo>
                <a:lnTo>
                  <a:pt x="4645152" y="90169"/>
                </a:lnTo>
                <a:lnTo>
                  <a:pt x="4638063" y="55078"/>
                </a:lnTo>
                <a:lnTo>
                  <a:pt x="4618736" y="26415"/>
                </a:lnTo>
                <a:lnTo>
                  <a:pt x="4590073" y="7088"/>
                </a:lnTo>
                <a:lnTo>
                  <a:pt x="455498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47800" y="3755135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0" y="90169"/>
                </a:moveTo>
                <a:lnTo>
                  <a:pt x="7088" y="55078"/>
                </a:lnTo>
                <a:lnTo>
                  <a:pt x="26415" y="26415"/>
                </a:lnTo>
                <a:lnTo>
                  <a:pt x="55078" y="7088"/>
                </a:lnTo>
                <a:lnTo>
                  <a:pt x="90169" y="0"/>
                </a:lnTo>
                <a:lnTo>
                  <a:pt x="4554982" y="0"/>
                </a:lnTo>
                <a:lnTo>
                  <a:pt x="4590073" y="7088"/>
                </a:lnTo>
                <a:lnTo>
                  <a:pt x="4618736" y="26415"/>
                </a:lnTo>
                <a:lnTo>
                  <a:pt x="4638063" y="55078"/>
                </a:lnTo>
                <a:lnTo>
                  <a:pt x="4645152" y="90169"/>
                </a:lnTo>
                <a:lnTo>
                  <a:pt x="4645152" y="450850"/>
                </a:lnTo>
                <a:lnTo>
                  <a:pt x="4638063" y="485941"/>
                </a:lnTo>
                <a:lnTo>
                  <a:pt x="4618735" y="514604"/>
                </a:lnTo>
                <a:lnTo>
                  <a:pt x="4590073" y="533931"/>
                </a:lnTo>
                <a:lnTo>
                  <a:pt x="4554982" y="541019"/>
                </a:lnTo>
                <a:lnTo>
                  <a:pt x="90169" y="541019"/>
                </a:lnTo>
                <a:lnTo>
                  <a:pt x="55078" y="533931"/>
                </a:lnTo>
                <a:lnTo>
                  <a:pt x="26416" y="514604"/>
                </a:lnTo>
                <a:lnTo>
                  <a:pt x="7088" y="485941"/>
                </a:lnTo>
                <a:lnTo>
                  <a:pt x="0" y="450850"/>
                </a:lnTo>
                <a:lnTo>
                  <a:pt x="0" y="90169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14602" y="3794886"/>
            <a:ext cx="4375150" cy="42545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35"/>
              </a:spcBef>
            </a:pP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Pemilihan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partner/rekanan </a:t>
            </a:r>
            <a:r>
              <a:rPr sz="1400" spc="-100" dirty="0">
                <a:solidFill>
                  <a:srgbClr val="FFFFFF"/>
                </a:solidFill>
                <a:latin typeface="Trebuchet MS"/>
                <a:cs typeface="Trebuchet MS"/>
              </a:rPr>
              <a:t>kerja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berdasarkan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yang 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tidak</a:t>
            </a:r>
            <a:r>
              <a:rPr sz="14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profesional;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447800" y="4335779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4554982" y="0"/>
                </a:moveTo>
                <a:lnTo>
                  <a:pt x="90169" y="0"/>
                </a:lnTo>
                <a:lnTo>
                  <a:pt x="55078" y="7088"/>
                </a:lnTo>
                <a:lnTo>
                  <a:pt x="26415" y="26416"/>
                </a:lnTo>
                <a:lnTo>
                  <a:pt x="7088" y="55078"/>
                </a:lnTo>
                <a:lnTo>
                  <a:pt x="0" y="90170"/>
                </a:lnTo>
                <a:lnTo>
                  <a:pt x="0" y="450850"/>
                </a:lnTo>
                <a:lnTo>
                  <a:pt x="7088" y="485941"/>
                </a:lnTo>
                <a:lnTo>
                  <a:pt x="26416" y="514604"/>
                </a:lnTo>
                <a:lnTo>
                  <a:pt x="55078" y="533931"/>
                </a:lnTo>
                <a:lnTo>
                  <a:pt x="90169" y="541020"/>
                </a:lnTo>
                <a:lnTo>
                  <a:pt x="4554982" y="541020"/>
                </a:lnTo>
                <a:lnTo>
                  <a:pt x="4590073" y="533931"/>
                </a:lnTo>
                <a:lnTo>
                  <a:pt x="4618735" y="514604"/>
                </a:lnTo>
                <a:lnTo>
                  <a:pt x="4638063" y="485941"/>
                </a:lnTo>
                <a:lnTo>
                  <a:pt x="4645152" y="450850"/>
                </a:lnTo>
                <a:lnTo>
                  <a:pt x="4645152" y="90170"/>
                </a:lnTo>
                <a:lnTo>
                  <a:pt x="4638063" y="55078"/>
                </a:lnTo>
                <a:lnTo>
                  <a:pt x="4618736" y="26416"/>
                </a:lnTo>
                <a:lnTo>
                  <a:pt x="4590073" y="7088"/>
                </a:lnTo>
                <a:lnTo>
                  <a:pt x="455498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47800" y="4335779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0" y="90170"/>
                </a:moveTo>
                <a:lnTo>
                  <a:pt x="7088" y="55078"/>
                </a:lnTo>
                <a:lnTo>
                  <a:pt x="26415" y="26416"/>
                </a:lnTo>
                <a:lnTo>
                  <a:pt x="55078" y="7088"/>
                </a:lnTo>
                <a:lnTo>
                  <a:pt x="90169" y="0"/>
                </a:lnTo>
                <a:lnTo>
                  <a:pt x="4554982" y="0"/>
                </a:lnTo>
                <a:lnTo>
                  <a:pt x="4590073" y="7088"/>
                </a:lnTo>
                <a:lnTo>
                  <a:pt x="4618736" y="26416"/>
                </a:lnTo>
                <a:lnTo>
                  <a:pt x="4638063" y="55078"/>
                </a:lnTo>
                <a:lnTo>
                  <a:pt x="4645152" y="90170"/>
                </a:lnTo>
                <a:lnTo>
                  <a:pt x="4645152" y="450850"/>
                </a:lnTo>
                <a:lnTo>
                  <a:pt x="4638063" y="485941"/>
                </a:lnTo>
                <a:lnTo>
                  <a:pt x="4618735" y="514604"/>
                </a:lnTo>
                <a:lnTo>
                  <a:pt x="4590073" y="533931"/>
                </a:lnTo>
                <a:lnTo>
                  <a:pt x="4554982" y="541020"/>
                </a:lnTo>
                <a:lnTo>
                  <a:pt x="90169" y="541020"/>
                </a:lnTo>
                <a:lnTo>
                  <a:pt x="55078" y="533931"/>
                </a:lnTo>
                <a:lnTo>
                  <a:pt x="26416" y="514604"/>
                </a:lnTo>
                <a:lnTo>
                  <a:pt x="7088" y="485941"/>
                </a:lnTo>
                <a:lnTo>
                  <a:pt x="0" y="450850"/>
                </a:lnTo>
                <a:lnTo>
                  <a:pt x="0" y="90170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14602" y="4468190"/>
            <a:ext cx="308229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400" spc="-70" dirty="0">
                <a:solidFill>
                  <a:srgbClr val="FFFFFF"/>
                </a:solidFill>
                <a:latin typeface="Trebuchet MS"/>
                <a:cs typeface="Trebuchet MS"/>
              </a:rPr>
              <a:t>komersialisasi </a:t>
            </a:r>
            <a:r>
              <a:rPr sz="1400" spc="-105" dirty="0">
                <a:solidFill>
                  <a:srgbClr val="FFFFFF"/>
                </a:solidFill>
                <a:latin typeface="Trebuchet MS"/>
                <a:cs typeface="Trebuchet MS"/>
              </a:rPr>
              <a:t>pelayanan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publik;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447800" y="4916423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4554982" y="0"/>
                </a:moveTo>
                <a:lnTo>
                  <a:pt x="90169" y="0"/>
                </a:lnTo>
                <a:lnTo>
                  <a:pt x="55078" y="7088"/>
                </a:lnTo>
                <a:lnTo>
                  <a:pt x="26415" y="26415"/>
                </a:lnTo>
                <a:lnTo>
                  <a:pt x="7088" y="55078"/>
                </a:lnTo>
                <a:lnTo>
                  <a:pt x="0" y="90169"/>
                </a:lnTo>
                <a:lnTo>
                  <a:pt x="0" y="450850"/>
                </a:lnTo>
                <a:lnTo>
                  <a:pt x="7088" y="485941"/>
                </a:lnTo>
                <a:lnTo>
                  <a:pt x="26416" y="514603"/>
                </a:lnTo>
                <a:lnTo>
                  <a:pt x="55078" y="533931"/>
                </a:lnTo>
                <a:lnTo>
                  <a:pt x="90169" y="541019"/>
                </a:lnTo>
                <a:lnTo>
                  <a:pt x="4554982" y="541019"/>
                </a:lnTo>
                <a:lnTo>
                  <a:pt x="4590073" y="533931"/>
                </a:lnTo>
                <a:lnTo>
                  <a:pt x="4618735" y="514603"/>
                </a:lnTo>
                <a:lnTo>
                  <a:pt x="4638063" y="485941"/>
                </a:lnTo>
                <a:lnTo>
                  <a:pt x="4645152" y="450850"/>
                </a:lnTo>
                <a:lnTo>
                  <a:pt x="4645152" y="90169"/>
                </a:lnTo>
                <a:lnTo>
                  <a:pt x="4638063" y="55078"/>
                </a:lnTo>
                <a:lnTo>
                  <a:pt x="4618736" y="26415"/>
                </a:lnTo>
                <a:lnTo>
                  <a:pt x="4590073" y="7088"/>
                </a:lnTo>
                <a:lnTo>
                  <a:pt x="4554982" y="0"/>
                </a:lnTo>
                <a:close/>
              </a:path>
            </a:pathLst>
          </a:custGeom>
          <a:solidFill>
            <a:srgbClr val="B71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47800" y="4916423"/>
            <a:ext cx="4645660" cy="541020"/>
          </a:xfrm>
          <a:custGeom>
            <a:avLst/>
            <a:gdLst/>
            <a:ahLst/>
            <a:cxnLst/>
            <a:rect l="l" t="t" r="r" b="b"/>
            <a:pathLst>
              <a:path w="4645660" h="541020">
                <a:moveTo>
                  <a:pt x="0" y="90169"/>
                </a:moveTo>
                <a:lnTo>
                  <a:pt x="7088" y="55078"/>
                </a:lnTo>
                <a:lnTo>
                  <a:pt x="26415" y="26415"/>
                </a:lnTo>
                <a:lnTo>
                  <a:pt x="55078" y="7088"/>
                </a:lnTo>
                <a:lnTo>
                  <a:pt x="90169" y="0"/>
                </a:lnTo>
                <a:lnTo>
                  <a:pt x="4554982" y="0"/>
                </a:lnTo>
                <a:lnTo>
                  <a:pt x="4590073" y="7088"/>
                </a:lnTo>
                <a:lnTo>
                  <a:pt x="4618736" y="26415"/>
                </a:lnTo>
                <a:lnTo>
                  <a:pt x="4638063" y="55078"/>
                </a:lnTo>
                <a:lnTo>
                  <a:pt x="4645152" y="90169"/>
                </a:lnTo>
                <a:lnTo>
                  <a:pt x="4645152" y="450850"/>
                </a:lnTo>
                <a:lnTo>
                  <a:pt x="4638063" y="485941"/>
                </a:lnTo>
                <a:lnTo>
                  <a:pt x="4618735" y="514603"/>
                </a:lnTo>
                <a:lnTo>
                  <a:pt x="4590073" y="533931"/>
                </a:lnTo>
                <a:lnTo>
                  <a:pt x="4554982" y="541019"/>
                </a:lnTo>
                <a:lnTo>
                  <a:pt x="90169" y="541019"/>
                </a:lnTo>
                <a:lnTo>
                  <a:pt x="55078" y="533931"/>
                </a:lnTo>
                <a:lnTo>
                  <a:pt x="26416" y="514603"/>
                </a:lnTo>
                <a:lnTo>
                  <a:pt x="7088" y="485941"/>
                </a:lnTo>
                <a:lnTo>
                  <a:pt x="0" y="450850"/>
                </a:lnTo>
                <a:lnTo>
                  <a:pt x="0" y="90169"/>
                </a:lnTo>
                <a:close/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14602" y="4956809"/>
            <a:ext cx="4187190" cy="42545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35"/>
              </a:spcBef>
            </a:pPr>
            <a:r>
              <a:rPr sz="1400" spc="-95" dirty="0">
                <a:solidFill>
                  <a:srgbClr val="FFFFFF"/>
                </a:solidFill>
                <a:latin typeface="Trebuchet MS"/>
                <a:cs typeface="Trebuchet MS"/>
              </a:rPr>
              <a:t>Penggunaan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asset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400" spc="-75" dirty="0">
                <a:solidFill>
                  <a:srgbClr val="FFFFFF"/>
                </a:solidFill>
                <a:latin typeface="Trebuchet MS"/>
                <a:cs typeface="Trebuchet MS"/>
              </a:rPr>
              <a:t>informasi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rahasia </a:t>
            </a:r>
            <a:r>
              <a:rPr sz="1400" spc="-65" dirty="0">
                <a:solidFill>
                  <a:srgbClr val="FFFFFF"/>
                </a:solidFill>
                <a:latin typeface="Trebuchet MS"/>
                <a:cs typeface="Trebuchet MS"/>
              </a:rPr>
              <a:t>untuk </a:t>
            </a:r>
            <a:r>
              <a:rPr sz="1400" spc="-90" dirty="0">
                <a:solidFill>
                  <a:srgbClr val="FFFFFF"/>
                </a:solidFill>
                <a:latin typeface="Trebuchet MS"/>
                <a:cs typeface="Trebuchet MS"/>
              </a:rPr>
              <a:t>kepentingan  </a:t>
            </a:r>
            <a:r>
              <a:rPr sz="1400" spc="-110" dirty="0">
                <a:solidFill>
                  <a:srgbClr val="FFFFFF"/>
                </a:solidFill>
                <a:latin typeface="Trebuchet MS"/>
                <a:cs typeface="Trebuchet MS"/>
              </a:rPr>
              <a:t>pribadi/</a:t>
            </a:r>
            <a:r>
              <a:rPr sz="14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golongan;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406896" y="2029967"/>
            <a:ext cx="4660900" cy="471170"/>
            <a:chOff x="6406896" y="2029967"/>
            <a:chExt cx="4660900" cy="471170"/>
          </a:xfrm>
        </p:grpSpPr>
        <p:sp>
          <p:nvSpPr>
            <p:cNvPr id="22" name="object 22"/>
            <p:cNvSpPr/>
            <p:nvPr/>
          </p:nvSpPr>
          <p:spPr>
            <a:xfrm>
              <a:off x="6414516" y="2037587"/>
              <a:ext cx="4645660" cy="455930"/>
            </a:xfrm>
            <a:custGeom>
              <a:avLst/>
              <a:gdLst/>
              <a:ahLst/>
              <a:cxnLst/>
              <a:rect l="l" t="t" r="r" b="b"/>
              <a:pathLst>
                <a:path w="4645659" h="455930">
                  <a:moveTo>
                    <a:pt x="4569206" y="0"/>
                  </a:moveTo>
                  <a:lnTo>
                    <a:pt x="75946" y="0"/>
                  </a:lnTo>
                  <a:lnTo>
                    <a:pt x="46398" y="5972"/>
                  </a:lnTo>
                  <a:lnTo>
                    <a:pt x="22256" y="22256"/>
                  </a:lnTo>
                  <a:lnTo>
                    <a:pt x="5972" y="46398"/>
                  </a:lnTo>
                  <a:lnTo>
                    <a:pt x="0" y="75946"/>
                  </a:lnTo>
                  <a:lnTo>
                    <a:pt x="0" y="379729"/>
                  </a:lnTo>
                  <a:lnTo>
                    <a:pt x="5972" y="409277"/>
                  </a:lnTo>
                  <a:lnTo>
                    <a:pt x="22256" y="433419"/>
                  </a:lnTo>
                  <a:lnTo>
                    <a:pt x="46398" y="449703"/>
                  </a:lnTo>
                  <a:lnTo>
                    <a:pt x="75946" y="455675"/>
                  </a:lnTo>
                  <a:lnTo>
                    <a:pt x="4569206" y="455675"/>
                  </a:lnTo>
                  <a:lnTo>
                    <a:pt x="4598753" y="449703"/>
                  </a:lnTo>
                  <a:lnTo>
                    <a:pt x="4622895" y="433419"/>
                  </a:lnTo>
                  <a:lnTo>
                    <a:pt x="4639179" y="409277"/>
                  </a:lnTo>
                  <a:lnTo>
                    <a:pt x="4645152" y="379729"/>
                  </a:lnTo>
                  <a:lnTo>
                    <a:pt x="4645152" y="75946"/>
                  </a:lnTo>
                  <a:lnTo>
                    <a:pt x="4639179" y="46398"/>
                  </a:lnTo>
                  <a:lnTo>
                    <a:pt x="4622895" y="22256"/>
                  </a:lnTo>
                  <a:lnTo>
                    <a:pt x="4598753" y="5972"/>
                  </a:lnTo>
                  <a:lnTo>
                    <a:pt x="4569206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414516" y="2037587"/>
              <a:ext cx="4645660" cy="455930"/>
            </a:xfrm>
            <a:custGeom>
              <a:avLst/>
              <a:gdLst/>
              <a:ahLst/>
              <a:cxnLst/>
              <a:rect l="l" t="t" r="r" b="b"/>
              <a:pathLst>
                <a:path w="4645659" h="455930">
                  <a:moveTo>
                    <a:pt x="0" y="75946"/>
                  </a:moveTo>
                  <a:lnTo>
                    <a:pt x="5972" y="46398"/>
                  </a:lnTo>
                  <a:lnTo>
                    <a:pt x="22256" y="22256"/>
                  </a:lnTo>
                  <a:lnTo>
                    <a:pt x="46398" y="5972"/>
                  </a:lnTo>
                  <a:lnTo>
                    <a:pt x="75946" y="0"/>
                  </a:lnTo>
                  <a:lnTo>
                    <a:pt x="4569206" y="0"/>
                  </a:lnTo>
                  <a:lnTo>
                    <a:pt x="4598753" y="5972"/>
                  </a:lnTo>
                  <a:lnTo>
                    <a:pt x="4622895" y="22256"/>
                  </a:lnTo>
                  <a:lnTo>
                    <a:pt x="4639179" y="46398"/>
                  </a:lnTo>
                  <a:lnTo>
                    <a:pt x="4645152" y="75946"/>
                  </a:lnTo>
                  <a:lnTo>
                    <a:pt x="4645152" y="379729"/>
                  </a:lnTo>
                  <a:lnTo>
                    <a:pt x="4639179" y="409277"/>
                  </a:lnTo>
                  <a:lnTo>
                    <a:pt x="4622895" y="433419"/>
                  </a:lnTo>
                  <a:lnTo>
                    <a:pt x="4598753" y="449703"/>
                  </a:lnTo>
                  <a:lnTo>
                    <a:pt x="4569206" y="455675"/>
                  </a:lnTo>
                  <a:lnTo>
                    <a:pt x="75946" y="455675"/>
                  </a:lnTo>
                  <a:lnTo>
                    <a:pt x="46398" y="449703"/>
                  </a:lnTo>
                  <a:lnTo>
                    <a:pt x="22256" y="433419"/>
                  </a:lnTo>
                  <a:lnTo>
                    <a:pt x="5972" y="409277"/>
                  </a:lnTo>
                  <a:lnTo>
                    <a:pt x="0" y="379729"/>
                  </a:lnTo>
                  <a:lnTo>
                    <a:pt x="0" y="7594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469760" y="2145029"/>
            <a:ext cx="3298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Pengawas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ikut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menjadi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bagian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diawasi;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406896" y="2520695"/>
            <a:ext cx="4660900" cy="471170"/>
            <a:chOff x="6406896" y="2520695"/>
            <a:chExt cx="4660900" cy="471170"/>
          </a:xfrm>
        </p:grpSpPr>
        <p:sp>
          <p:nvSpPr>
            <p:cNvPr id="26" name="object 26"/>
            <p:cNvSpPr/>
            <p:nvPr/>
          </p:nvSpPr>
          <p:spPr>
            <a:xfrm>
              <a:off x="6414516" y="2528315"/>
              <a:ext cx="4645660" cy="455930"/>
            </a:xfrm>
            <a:custGeom>
              <a:avLst/>
              <a:gdLst/>
              <a:ahLst/>
              <a:cxnLst/>
              <a:rect l="l" t="t" r="r" b="b"/>
              <a:pathLst>
                <a:path w="4645659" h="455930">
                  <a:moveTo>
                    <a:pt x="4569206" y="0"/>
                  </a:moveTo>
                  <a:lnTo>
                    <a:pt x="75946" y="0"/>
                  </a:lnTo>
                  <a:lnTo>
                    <a:pt x="46398" y="5972"/>
                  </a:lnTo>
                  <a:lnTo>
                    <a:pt x="22256" y="22256"/>
                  </a:lnTo>
                  <a:lnTo>
                    <a:pt x="5972" y="46398"/>
                  </a:lnTo>
                  <a:lnTo>
                    <a:pt x="0" y="75946"/>
                  </a:lnTo>
                  <a:lnTo>
                    <a:pt x="0" y="379730"/>
                  </a:lnTo>
                  <a:lnTo>
                    <a:pt x="5972" y="409277"/>
                  </a:lnTo>
                  <a:lnTo>
                    <a:pt x="22256" y="433419"/>
                  </a:lnTo>
                  <a:lnTo>
                    <a:pt x="46398" y="449703"/>
                  </a:lnTo>
                  <a:lnTo>
                    <a:pt x="75946" y="455675"/>
                  </a:lnTo>
                  <a:lnTo>
                    <a:pt x="4569206" y="455675"/>
                  </a:lnTo>
                  <a:lnTo>
                    <a:pt x="4598753" y="449703"/>
                  </a:lnTo>
                  <a:lnTo>
                    <a:pt x="4622895" y="433419"/>
                  </a:lnTo>
                  <a:lnTo>
                    <a:pt x="4639179" y="409277"/>
                  </a:lnTo>
                  <a:lnTo>
                    <a:pt x="4645152" y="379730"/>
                  </a:lnTo>
                  <a:lnTo>
                    <a:pt x="4645152" y="75946"/>
                  </a:lnTo>
                  <a:lnTo>
                    <a:pt x="4639179" y="46398"/>
                  </a:lnTo>
                  <a:lnTo>
                    <a:pt x="4622895" y="22256"/>
                  </a:lnTo>
                  <a:lnTo>
                    <a:pt x="4598753" y="5972"/>
                  </a:lnTo>
                  <a:lnTo>
                    <a:pt x="4569206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414516" y="2528315"/>
              <a:ext cx="4645660" cy="455930"/>
            </a:xfrm>
            <a:custGeom>
              <a:avLst/>
              <a:gdLst/>
              <a:ahLst/>
              <a:cxnLst/>
              <a:rect l="l" t="t" r="r" b="b"/>
              <a:pathLst>
                <a:path w="4645659" h="455930">
                  <a:moveTo>
                    <a:pt x="0" y="75946"/>
                  </a:moveTo>
                  <a:lnTo>
                    <a:pt x="5972" y="46398"/>
                  </a:lnTo>
                  <a:lnTo>
                    <a:pt x="22256" y="22256"/>
                  </a:lnTo>
                  <a:lnTo>
                    <a:pt x="46398" y="5972"/>
                  </a:lnTo>
                  <a:lnTo>
                    <a:pt x="75946" y="0"/>
                  </a:lnTo>
                  <a:lnTo>
                    <a:pt x="4569206" y="0"/>
                  </a:lnTo>
                  <a:lnTo>
                    <a:pt x="4598753" y="5972"/>
                  </a:lnTo>
                  <a:lnTo>
                    <a:pt x="4622895" y="22256"/>
                  </a:lnTo>
                  <a:lnTo>
                    <a:pt x="4639179" y="46398"/>
                  </a:lnTo>
                  <a:lnTo>
                    <a:pt x="4645152" y="75946"/>
                  </a:lnTo>
                  <a:lnTo>
                    <a:pt x="4645152" y="379730"/>
                  </a:lnTo>
                  <a:lnTo>
                    <a:pt x="4639179" y="409277"/>
                  </a:lnTo>
                  <a:lnTo>
                    <a:pt x="4622895" y="433419"/>
                  </a:lnTo>
                  <a:lnTo>
                    <a:pt x="4598753" y="449703"/>
                  </a:lnTo>
                  <a:lnTo>
                    <a:pt x="4569206" y="455675"/>
                  </a:lnTo>
                  <a:lnTo>
                    <a:pt x="75946" y="455675"/>
                  </a:lnTo>
                  <a:lnTo>
                    <a:pt x="46398" y="449703"/>
                  </a:lnTo>
                  <a:lnTo>
                    <a:pt x="22256" y="433419"/>
                  </a:lnTo>
                  <a:lnTo>
                    <a:pt x="5972" y="409277"/>
                  </a:lnTo>
                  <a:lnTo>
                    <a:pt x="0" y="379730"/>
                  </a:lnTo>
                  <a:lnTo>
                    <a:pt x="0" y="75946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469760" y="2636011"/>
            <a:ext cx="4540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pengawasan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sesuai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norma,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standar,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200" spc="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prosedur;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6406896" y="3011423"/>
            <a:ext cx="4660900" cy="471170"/>
            <a:chOff x="6406896" y="3011423"/>
            <a:chExt cx="4660900" cy="471170"/>
          </a:xfrm>
        </p:grpSpPr>
        <p:sp>
          <p:nvSpPr>
            <p:cNvPr id="30" name="object 30"/>
            <p:cNvSpPr/>
            <p:nvPr/>
          </p:nvSpPr>
          <p:spPr>
            <a:xfrm>
              <a:off x="6414516" y="3019043"/>
              <a:ext cx="4645660" cy="455930"/>
            </a:xfrm>
            <a:custGeom>
              <a:avLst/>
              <a:gdLst/>
              <a:ahLst/>
              <a:cxnLst/>
              <a:rect l="l" t="t" r="r" b="b"/>
              <a:pathLst>
                <a:path w="4645659" h="455929">
                  <a:moveTo>
                    <a:pt x="4569206" y="0"/>
                  </a:moveTo>
                  <a:lnTo>
                    <a:pt x="75946" y="0"/>
                  </a:lnTo>
                  <a:lnTo>
                    <a:pt x="46398" y="5972"/>
                  </a:lnTo>
                  <a:lnTo>
                    <a:pt x="22256" y="22256"/>
                  </a:lnTo>
                  <a:lnTo>
                    <a:pt x="5972" y="46398"/>
                  </a:lnTo>
                  <a:lnTo>
                    <a:pt x="0" y="75945"/>
                  </a:lnTo>
                  <a:lnTo>
                    <a:pt x="0" y="379729"/>
                  </a:lnTo>
                  <a:lnTo>
                    <a:pt x="5972" y="409277"/>
                  </a:lnTo>
                  <a:lnTo>
                    <a:pt x="22256" y="433419"/>
                  </a:lnTo>
                  <a:lnTo>
                    <a:pt x="46398" y="449703"/>
                  </a:lnTo>
                  <a:lnTo>
                    <a:pt x="75946" y="455675"/>
                  </a:lnTo>
                  <a:lnTo>
                    <a:pt x="4569206" y="455675"/>
                  </a:lnTo>
                  <a:lnTo>
                    <a:pt x="4598753" y="449703"/>
                  </a:lnTo>
                  <a:lnTo>
                    <a:pt x="4622895" y="433419"/>
                  </a:lnTo>
                  <a:lnTo>
                    <a:pt x="4639179" y="409277"/>
                  </a:lnTo>
                  <a:lnTo>
                    <a:pt x="4645152" y="379729"/>
                  </a:lnTo>
                  <a:lnTo>
                    <a:pt x="4645152" y="75945"/>
                  </a:lnTo>
                  <a:lnTo>
                    <a:pt x="4639179" y="46398"/>
                  </a:lnTo>
                  <a:lnTo>
                    <a:pt x="4622895" y="22256"/>
                  </a:lnTo>
                  <a:lnTo>
                    <a:pt x="4598753" y="5972"/>
                  </a:lnTo>
                  <a:lnTo>
                    <a:pt x="4569206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414516" y="3019043"/>
              <a:ext cx="4645660" cy="455930"/>
            </a:xfrm>
            <a:custGeom>
              <a:avLst/>
              <a:gdLst/>
              <a:ahLst/>
              <a:cxnLst/>
              <a:rect l="l" t="t" r="r" b="b"/>
              <a:pathLst>
                <a:path w="4645659" h="455929">
                  <a:moveTo>
                    <a:pt x="0" y="75945"/>
                  </a:moveTo>
                  <a:lnTo>
                    <a:pt x="5972" y="46398"/>
                  </a:lnTo>
                  <a:lnTo>
                    <a:pt x="22256" y="22256"/>
                  </a:lnTo>
                  <a:lnTo>
                    <a:pt x="46398" y="5972"/>
                  </a:lnTo>
                  <a:lnTo>
                    <a:pt x="75946" y="0"/>
                  </a:lnTo>
                  <a:lnTo>
                    <a:pt x="4569206" y="0"/>
                  </a:lnTo>
                  <a:lnTo>
                    <a:pt x="4598753" y="5972"/>
                  </a:lnTo>
                  <a:lnTo>
                    <a:pt x="4622895" y="22256"/>
                  </a:lnTo>
                  <a:lnTo>
                    <a:pt x="4639179" y="46398"/>
                  </a:lnTo>
                  <a:lnTo>
                    <a:pt x="4645152" y="75945"/>
                  </a:lnTo>
                  <a:lnTo>
                    <a:pt x="4645152" y="379729"/>
                  </a:lnTo>
                  <a:lnTo>
                    <a:pt x="4639179" y="409277"/>
                  </a:lnTo>
                  <a:lnTo>
                    <a:pt x="4622895" y="433419"/>
                  </a:lnTo>
                  <a:lnTo>
                    <a:pt x="4598753" y="449703"/>
                  </a:lnTo>
                  <a:lnTo>
                    <a:pt x="4569206" y="455675"/>
                  </a:lnTo>
                  <a:lnTo>
                    <a:pt x="75946" y="455675"/>
                  </a:lnTo>
                  <a:lnTo>
                    <a:pt x="46398" y="449703"/>
                  </a:lnTo>
                  <a:lnTo>
                    <a:pt x="22256" y="433419"/>
                  </a:lnTo>
                  <a:lnTo>
                    <a:pt x="5972" y="409277"/>
                  </a:lnTo>
                  <a:lnTo>
                    <a:pt x="0" y="379729"/>
                  </a:lnTo>
                  <a:lnTo>
                    <a:pt x="0" y="75945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6469760" y="3126740"/>
            <a:ext cx="2990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pengawasan atas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pengaruh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</a:t>
            </a:r>
            <a:r>
              <a:rPr sz="1200" spc="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lain;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6406896" y="3502152"/>
            <a:ext cx="4660900" cy="472440"/>
            <a:chOff x="6406896" y="3502152"/>
            <a:chExt cx="4660900" cy="472440"/>
          </a:xfrm>
        </p:grpSpPr>
        <p:sp>
          <p:nvSpPr>
            <p:cNvPr id="34" name="object 34"/>
            <p:cNvSpPr/>
            <p:nvPr/>
          </p:nvSpPr>
          <p:spPr>
            <a:xfrm>
              <a:off x="6414516" y="3509772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4568952" y="0"/>
                  </a:moveTo>
                  <a:lnTo>
                    <a:pt x="76200" y="0"/>
                  </a:lnTo>
                  <a:lnTo>
                    <a:pt x="46559" y="5994"/>
                  </a:lnTo>
                  <a:lnTo>
                    <a:pt x="22336" y="22336"/>
                  </a:lnTo>
                  <a:lnTo>
                    <a:pt x="5994" y="46559"/>
                  </a:lnTo>
                  <a:lnTo>
                    <a:pt x="0" y="76200"/>
                  </a:lnTo>
                  <a:lnTo>
                    <a:pt x="0" y="381000"/>
                  </a:lnTo>
                  <a:lnTo>
                    <a:pt x="5994" y="410640"/>
                  </a:lnTo>
                  <a:lnTo>
                    <a:pt x="22336" y="434863"/>
                  </a:lnTo>
                  <a:lnTo>
                    <a:pt x="46559" y="451205"/>
                  </a:lnTo>
                  <a:lnTo>
                    <a:pt x="76200" y="457200"/>
                  </a:lnTo>
                  <a:lnTo>
                    <a:pt x="4568952" y="457200"/>
                  </a:lnTo>
                  <a:lnTo>
                    <a:pt x="4598592" y="451205"/>
                  </a:lnTo>
                  <a:lnTo>
                    <a:pt x="4622815" y="434863"/>
                  </a:lnTo>
                  <a:lnTo>
                    <a:pt x="4639157" y="410640"/>
                  </a:lnTo>
                  <a:lnTo>
                    <a:pt x="4645152" y="381000"/>
                  </a:lnTo>
                  <a:lnTo>
                    <a:pt x="4645152" y="76200"/>
                  </a:lnTo>
                  <a:lnTo>
                    <a:pt x="4639157" y="46559"/>
                  </a:lnTo>
                  <a:lnTo>
                    <a:pt x="4622815" y="22336"/>
                  </a:lnTo>
                  <a:lnTo>
                    <a:pt x="4598592" y="5994"/>
                  </a:lnTo>
                  <a:lnTo>
                    <a:pt x="45689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414516" y="3509772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0" y="76200"/>
                  </a:moveTo>
                  <a:lnTo>
                    <a:pt x="5994" y="46559"/>
                  </a:lnTo>
                  <a:lnTo>
                    <a:pt x="22336" y="22336"/>
                  </a:lnTo>
                  <a:lnTo>
                    <a:pt x="46559" y="5994"/>
                  </a:lnTo>
                  <a:lnTo>
                    <a:pt x="76200" y="0"/>
                  </a:lnTo>
                  <a:lnTo>
                    <a:pt x="4568952" y="0"/>
                  </a:lnTo>
                  <a:lnTo>
                    <a:pt x="4598592" y="5994"/>
                  </a:lnTo>
                  <a:lnTo>
                    <a:pt x="4622815" y="22336"/>
                  </a:lnTo>
                  <a:lnTo>
                    <a:pt x="4639157" y="46559"/>
                  </a:lnTo>
                  <a:lnTo>
                    <a:pt x="4645152" y="76200"/>
                  </a:lnTo>
                  <a:lnTo>
                    <a:pt x="4645152" y="381000"/>
                  </a:lnTo>
                  <a:lnTo>
                    <a:pt x="4639157" y="410640"/>
                  </a:lnTo>
                  <a:lnTo>
                    <a:pt x="4622815" y="434863"/>
                  </a:lnTo>
                  <a:lnTo>
                    <a:pt x="4598592" y="451205"/>
                  </a:lnTo>
                  <a:lnTo>
                    <a:pt x="4568952" y="457200"/>
                  </a:lnTo>
                  <a:lnTo>
                    <a:pt x="76200" y="457200"/>
                  </a:lnTo>
                  <a:lnTo>
                    <a:pt x="46559" y="451205"/>
                  </a:lnTo>
                  <a:lnTo>
                    <a:pt x="22336" y="434863"/>
                  </a:lnTo>
                  <a:lnTo>
                    <a:pt x="5994" y="410640"/>
                  </a:lnTo>
                  <a:lnTo>
                    <a:pt x="0" y="381000"/>
                  </a:lnTo>
                  <a:lnTo>
                    <a:pt x="0" y="76200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469760" y="3617721"/>
            <a:ext cx="282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Penilai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merupakan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bawahan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200" spc="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dinilai;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406896" y="3992879"/>
            <a:ext cx="4660900" cy="472440"/>
            <a:chOff x="6406896" y="3992879"/>
            <a:chExt cx="4660900" cy="472440"/>
          </a:xfrm>
        </p:grpSpPr>
        <p:sp>
          <p:nvSpPr>
            <p:cNvPr id="38" name="object 38"/>
            <p:cNvSpPr/>
            <p:nvPr/>
          </p:nvSpPr>
          <p:spPr>
            <a:xfrm>
              <a:off x="6414516" y="4000499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4568952" y="0"/>
                  </a:moveTo>
                  <a:lnTo>
                    <a:pt x="76200" y="0"/>
                  </a:lnTo>
                  <a:lnTo>
                    <a:pt x="46559" y="5994"/>
                  </a:lnTo>
                  <a:lnTo>
                    <a:pt x="22336" y="22336"/>
                  </a:lnTo>
                  <a:lnTo>
                    <a:pt x="5994" y="46559"/>
                  </a:lnTo>
                  <a:lnTo>
                    <a:pt x="0" y="76200"/>
                  </a:lnTo>
                  <a:lnTo>
                    <a:pt x="0" y="381000"/>
                  </a:lnTo>
                  <a:lnTo>
                    <a:pt x="5994" y="410640"/>
                  </a:lnTo>
                  <a:lnTo>
                    <a:pt x="22336" y="434863"/>
                  </a:lnTo>
                  <a:lnTo>
                    <a:pt x="46559" y="451205"/>
                  </a:lnTo>
                  <a:lnTo>
                    <a:pt x="76200" y="457200"/>
                  </a:lnTo>
                  <a:lnTo>
                    <a:pt x="4568952" y="457200"/>
                  </a:lnTo>
                  <a:lnTo>
                    <a:pt x="4598592" y="451205"/>
                  </a:lnTo>
                  <a:lnTo>
                    <a:pt x="4622815" y="434863"/>
                  </a:lnTo>
                  <a:lnTo>
                    <a:pt x="4639157" y="410640"/>
                  </a:lnTo>
                  <a:lnTo>
                    <a:pt x="4645152" y="381000"/>
                  </a:lnTo>
                  <a:lnTo>
                    <a:pt x="4645152" y="76200"/>
                  </a:lnTo>
                  <a:lnTo>
                    <a:pt x="4639157" y="46559"/>
                  </a:lnTo>
                  <a:lnTo>
                    <a:pt x="4622815" y="22336"/>
                  </a:lnTo>
                  <a:lnTo>
                    <a:pt x="4598592" y="5994"/>
                  </a:lnTo>
                  <a:lnTo>
                    <a:pt x="45689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414516" y="4000499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0" y="76200"/>
                  </a:moveTo>
                  <a:lnTo>
                    <a:pt x="5994" y="46559"/>
                  </a:lnTo>
                  <a:lnTo>
                    <a:pt x="22336" y="22336"/>
                  </a:lnTo>
                  <a:lnTo>
                    <a:pt x="46559" y="5994"/>
                  </a:lnTo>
                  <a:lnTo>
                    <a:pt x="76200" y="0"/>
                  </a:lnTo>
                  <a:lnTo>
                    <a:pt x="4568952" y="0"/>
                  </a:lnTo>
                  <a:lnTo>
                    <a:pt x="4598592" y="5994"/>
                  </a:lnTo>
                  <a:lnTo>
                    <a:pt x="4622815" y="22336"/>
                  </a:lnTo>
                  <a:lnTo>
                    <a:pt x="4639157" y="46559"/>
                  </a:lnTo>
                  <a:lnTo>
                    <a:pt x="4645152" y="76200"/>
                  </a:lnTo>
                  <a:lnTo>
                    <a:pt x="4645152" y="381000"/>
                  </a:lnTo>
                  <a:lnTo>
                    <a:pt x="4639157" y="410640"/>
                  </a:lnTo>
                  <a:lnTo>
                    <a:pt x="4622815" y="434863"/>
                  </a:lnTo>
                  <a:lnTo>
                    <a:pt x="4598592" y="451205"/>
                  </a:lnTo>
                  <a:lnTo>
                    <a:pt x="4568952" y="457200"/>
                  </a:lnTo>
                  <a:lnTo>
                    <a:pt x="76200" y="457200"/>
                  </a:lnTo>
                  <a:lnTo>
                    <a:pt x="46559" y="451205"/>
                  </a:lnTo>
                  <a:lnTo>
                    <a:pt x="22336" y="434863"/>
                  </a:lnTo>
                  <a:lnTo>
                    <a:pt x="5994" y="410640"/>
                  </a:lnTo>
                  <a:lnTo>
                    <a:pt x="0" y="381000"/>
                  </a:lnTo>
                  <a:lnTo>
                    <a:pt x="0" y="76200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6469760" y="4108830"/>
            <a:ext cx="38728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penilaian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sesuai norma,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standar,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r>
              <a:rPr sz="12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prosedur;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6406896" y="4483608"/>
            <a:ext cx="4660900" cy="472440"/>
            <a:chOff x="6406896" y="4483608"/>
            <a:chExt cx="4660900" cy="472440"/>
          </a:xfrm>
        </p:grpSpPr>
        <p:sp>
          <p:nvSpPr>
            <p:cNvPr id="42" name="object 42"/>
            <p:cNvSpPr/>
            <p:nvPr/>
          </p:nvSpPr>
          <p:spPr>
            <a:xfrm>
              <a:off x="6414516" y="4491228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4568952" y="0"/>
                  </a:moveTo>
                  <a:lnTo>
                    <a:pt x="76200" y="0"/>
                  </a:lnTo>
                  <a:lnTo>
                    <a:pt x="46559" y="5994"/>
                  </a:lnTo>
                  <a:lnTo>
                    <a:pt x="22336" y="22336"/>
                  </a:lnTo>
                  <a:lnTo>
                    <a:pt x="5994" y="46559"/>
                  </a:lnTo>
                  <a:lnTo>
                    <a:pt x="0" y="76200"/>
                  </a:lnTo>
                  <a:lnTo>
                    <a:pt x="0" y="381000"/>
                  </a:lnTo>
                  <a:lnTo>
                    <a:pt x="5994" y="410640"/>
                  </a:lnTo>
                  <a:lnTo>
                    <a:pt x="22336" y="434863"/>
                  </a:lnTo>
                  <a:lnTo>
                    <a:pt x="46559" y="451205"/>
                  </a:lnTo>
                  <a:lnTo>
                    <a:pt x="76200" y="457200"/>
                  </a:lnTo>
                  <a:lnTo>
                    <a:pt x="4568952" y="457200"/>
                  </a:lnTo>
                  <a:lnTo>
                    <a:pt x="4598592" y="451205"/>
                  </a:lnTo>
                  <a:lnTo>
                    <a:pt x="4622815" y="434863"/>
                  </a:lnTo>
                  <a:lnTo>
                    <a:pt x="4639157" y="410640"/>
                  </a:lnTo>
                  <a:lnTo>
                    <a:pt x="4645152" y="381000"/>
                  </a:lnTo>
                  <a:lnTo>
                    <a:pt x="4645152" y="76200"/>
                  </a:lnTo>
                  <a:lnTo>
                    <a:pt x="4639157" y="46559"/>
                  </a:lnTo>
                  <a:lnTo>
                    <a:pt x="4622815" y="22336"/>
                  </a:lnTo>
                  <a:lnTo>
                    <a:pt x="4598592" y="5994"/>
                  </a:lnTo>
                  <a:lnTo>
                    <a:pt x="45689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414516" y="4491228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0" y="76200"/>
                  </a:moveTo>
                  <a:lnTo>
                    <a:pt x="5994" y="46559"/>
                  </a:lnTo>
                  <a:lnTo>
                    <a:pt x="22336" y="22336"/>
                  </a:lnTo>
                  <a:lnTo>
                    <a:pt x="46559" y="5994"/>
                  </a:lnTo>
                  <a:lnTo>
                    <a:pt x="76200" y="0"/>
                  </a:lnTo>
                  <a:lnTo>
                    <a:pt x="4568952" y="0"/>
                  </a:lnTo>
                  <a:lnTo>
                    <a:pt x="4598592" y="5994"/>
                  </a:lnTo>
                  <a:lnTo>
                    <a:pt x="4622815" y="22336"/>
                  </a:lnTo>
                  <a:lnTo>
                    <a:pt x="4639157" y="46559"/>
                  </a:lnTo>
                  <a:lnTo>
                    <a:pt x="4645152" y="76200"/>
                  </a:lnTo>
                  <a:lnTo>
                    <a:pt x="4645152" y="381000"/>
                  </a:lnTo>
                  <a:lnTo>
                    <a:pt x="4639157" y="410640"/>
                  </a:lnTo>
                  <a:lnTo>
                    <a:pt x="4622815" y="434863"/>
                  </a:lnTo>
                  <a:lnTo>
                    <a:pt x="4598592" y="451205"/>
                  </a:lnTo>
                  <a:lnTo>
                    <a:pt x="4568952" y="457200"/>
                  </a:lnTo>
                  <a:lnTo>
                    <a:pt x="76200" y="457200"/>
                  </a:lnTo>
                  <a:lnTo>
                    <a:pt x="46559" y="451205"/>
                  </a:lnTo>
                  <a:lnTo>
                    <a:pt x="22336" y="434863"/>
                  </a:lnTo>
                  <a:lnTo>
                    <a:pt x="5994" y="410640"/>
                  </a:lnTo>
                  <a:lnTo>
                    <a:pt x="0" y="381000"/>
                  </a:lnTo>
                  <a:lnTo>
                    <a:pt x="0" y="76200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6469760" y="4599813"/>
            <a:ext cx="30435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Melakukan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penilaian atas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pengaruh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lain;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6406896" y="4974335"/>
            <a:ext cx="4660900" cy="472440"/>
            <a:chOff x="6406896" y="4974335"/>
            <a:chExt cx="4660900" cy="472440"/>
          </a:xfrm>
        </p:grpSpPr>
        <p:sp>
          <p:nvSpPr>
            <p:cNvPr id="46" name="object 46"/>
            <p:cNvSpPr/>
            <p:nvPr/>
          </p:nvSpPr>
          <p:spPr>
            <a:xfrm>
              <a:off x="6414516" y="4981955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4568952" y="0"/>
                  </a:moveTo>
                  <a:lnTo>
                    <a:pt x="76200" y="0"/>
                  </a:lnTo>
                  <a:lnTo>
                    <a:pt x="46559" y="5994"/>
                  </a:lnTo>
                  <a:lnTo>
                    <a:pt x="22336" y="22336"/>
                  </a:lnTo>
                  <a:lnTo>
                    <a:pt x="5994" y="46559"/>
                  </a:lnTo>
                  <a:lnTo>
                    <a:pt x="0" y="76200"/>
                  </a:lnTo>
                  <a:lnTo>
                    <a:pt x="0" y="381000"/>
                  </a:lnTo>
                  <a:lnTo>
                    <a:pt x="5994" y="410640"/>
                  </a:lnTo>
                  <a:lnTo>
                    <a:pt x="22336" y="434863"/>
                  </a:lnTo>
                  <a:lnTo>
                    <a:pt x="46559" y="451205"/>
                  </a:lnTo>
                  <a:lnTo>
                    <a:pt x="76200" y="457200"/>
                  </a:lnTo>
                  <a:lnTo>
                    <a:pt x="4568952" y="457200"/>
                  </a:lnTo>
                  <a:lnTo>
                    <a:pt x="4598592" y="451205"/>
                  </a:lnTo>
                  <a:lnTo>
                    <a:pt x="4622815" y="434863"/>
                  </a:lnTo>
                  <a:lnTo>
                    <a:pt x="4639157" y="410640"/>
                  </a:lnTo>
                  <a:lnTo>
                    <a:pt x="4645152" y="381000"/>
                  </a:lnTo>
                  <a:lnTo>
                    <a:pt x="4645152" y="76200"/>
                  </a:lnTo>
                  <a:lnTo>
                    <a:pt x="4639157" y="46559"/>
                  </a:lnTo>
                  <a:lnTo>
                    <a:pt x="4622815" y="22336"/>
                  </a:lnTo>
                  <a:lnTo>
                    <a:pt x="4598592" y="5994"/>
                  </a:lnTo>
                  <a:lnTo>
                    <a:pt x="456895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414516" y="4981955"/>
              <a:ext cx="4645660" cy="457200"/>
            </a:xfrm>
            <a:custGeom>
              <a:avLst/>
              <a:gdLst/>
              <a:ahLst/>
              <a:cxnLst/>
              <a:rect l="l" t="t" r="r" b="b"/>
              <a:pathLst>
                <a:path w="4645659" h="457200">
                  <a:moveTo>
                    <a:pt x="0" y="76200"/>
                  </a:moveTo>
                  <a:lnTo>
                    <a:pt x="5994" y="46559"/>
                  </a:lnTo>
                  <a:lnTo>
                    <a:pt x="22336" y="22336"/>
                  </a:lnTo>
                  <a:lnTo>
                    <a:pt x="46559" y="5994"/>
                  </a:lnTo>
                  <a:lnTo>
                    <a:pt x="76200" y="0"/>
                  </a:lnTo>
                  <a:lnTo>
                    <a:pt x="4568952" y="0"/>
                  </a:lnTo>
                  <a:lnTo>
                    <a:pt x="4598592" y="5994"/>
                  </a:lnTo>
                  <a:lnTo>
                    <a:pt x="4622815" y="22336"/>
                  </a:lnTo>
                  <a:lnTo>
                    <a:pt x="4639157" y="46559"/>
                  </a:lnTo>
                  <a:lnTo>
                    <a:pt x="4645152" y="76200"/>
                  </a:lnTo>
                  <a:lnTo>
                    <a:pt x="4645152" y="381000"/>
                  </a:lnTo>
                  <a:lnTo>
                    <a:pt x="4639157" y="410640"/>
                  </a:lnTo>
                  <a:lnTo>
                    <a:pt x="4622815" y="434863"/>
                  </a:lnTo>
                  <a:lnTo>
                    <a:pt x="4598592" y="451205"/>
                  </a:lnTo>
                  <a:lnTo>
                    <a:pt x="4568952" y="457200"/>
                  </a:lnTo>
                  <a:lnTo>
                    <a:pt x="76200" y="457200"/>
                  </a:lnTo>
                  <a:lnTo>
                    <a:pt x="46559" y="451205"/>
                  </a:lnTo>
                  <a:lnTo>
                    <a:pt x="22336" y="434863"/>
                  </a:lnTo>
                  <a:lnTo>
                    <a:pt x="5994" y="410640"/>
                  </a:lnTo>
                  <a:lnTo>
                    <a:pt x="0" y="381000"/>
                  </a:lnTo>
                  <a:lnTo>
                    <a:pt x="0" y="76200"/>
                  </a:lnTo>
                  <a:close/>
                </a:path>
              </a:pathLst>
            </a:custGeom>
            <a:ln w="1524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6469760" y="5011292"/>
            <a:ext cx="4316730" cy="36830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260"/>
              </a:lnSpc>
              <a:spcBef>
                <a:spcPts val="290"/>
              </a:spcBef>
            </a:pP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Menjadi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bagian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dari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memiliki kepentingan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atas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sesuatu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dinilai.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771855"/>
            <a:ext cx="65938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5" dirty="0"/>
              <a:t>SUMBER </a:t>
            </a:r>
            <a:r>
              <a:rPr spc="170" dirty="0"/>
              <a:t>BENTURAN</a:t>
            </a:r>
            <a:r>
              <a:rPr spc="-254" dirty="0"/>
              <a:t> </a:t>
            </a:r>
            <a:r>
              <a:rPr spc="155" dirty="0"/>
              <a:t>KEPENTINGAN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3227" y="2505455"/>
            <a:ext cx="9619615" cy="2470785"/>
            <a:chOff x="1443227" y="2505455"/>
            <a:chExt cx="9619615" cy="2470785"/>
          </a:xfrm>
        </p:grpSpPr>
        <p:sp>
          <p:nvSpPr>
            <p:cNvPr id="4" name="object 4"/>
            <p:cNvSpPr/>
            <p:nvPr/>
          </p:nvSpPr>
          <p:spPr>
            <a:xfrm>
              <a:off x="1450847" y="2513075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9527032" y="0"/>
                  </a:moveTo>
                  <a:lnTo>
                    <a:pt x="77215" y="0"/>
                  </a:lnTo>
                  <a:lnTo>
                    <a:pt x="47148" y="6064"/>
                  </a:lnTo>
                  <a:lnTo>
                    <a:pt x="22606" y="22605"/>
                  </a:lnTo>
                  <a:lnTo>
                    <a:pt x="6064" y="47148"/>
                  </a:lnTo>
                  <a:lnTo>
                    <a:pt x="0" y="77215"/>
                  </a:lnTo>
                  <a:lnTo>
                    <a:pt x="0" y="386079"/>
                  </a:lnTo>
                  <a:lnTo>
                    <a:pt x="6064" y="416147"/>
                  </a:lnTo>
                  <a:lnTo>
                    <a:pt x="22605" y="440689"/>
                  </a:lnTo>
                  <a:lnTo>
                    <a:pt x="47148" y="457231"/>
                  </a:lnTo>
                  <a:lnTo>
                    <a:pt x="77215" y="463296"/>
                  </a:lnTo>
                  <a:lnTo>
                    <a:pt x="9527032" y="463296"/>
                  </a:lnTo>
                  <a:lnTo>
                    <a:pt x="9557099" y="457231"/>
                  </a:lnTo>
                  <a:lnTo>
                    <a:pt x="9581642" y="440689"/>
                  </a:lnTo>
                  <a:lnTo>
                    <a:pt x="9598183" y="416147"/>
                  </a:lnTo>
                  <a:lnTo>
                    <a:pt x="9604248" y="386079"/>
                  </a:lnTo>
                  <a:lnTo>
                    <a:pt x="9604248" y="77215"/>
                  </a:lnTo>
                  <a:lnTo>
                    <a:pt x="9598183" y="47148"/>
                  </a:lnTo>
                  <a:lnTo>
                    <a:pt x="9581642" y="22606"/>
                  </a:lnTo>
                  <a:lnTo>
                    <a:pt x="9557099" y="6064"/>
                  </a:lnTo>
                  <a:lnTo>
                    <a:pt x="952703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0847" y="2513075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0" y="77215"/>
                  </a:moveTo>
                  <a:lnTo>
                    <a:pt x="6064" y="47148"/>
                  </a:lnTo>
                  <a:lnTo>
                    <a:pt x="22606" y="22605"/>
                  </a:lnTo>
                  <a:lnTo>
                    <a:pt x="47148" y="6064"/>
                  </a:lnTo>
                  <a:lnTo>
                    <a:pt x="77215" y="0"/>
                  </a:lnTo>
                  <a:lnTo>
                    <a:pt x="9527032" y="0"/>
                  </a:lnTo>
                  <a:lnTo>
                    <a:pt x="9557099" y="6064"/>
                  </a:lnTo>
                  <a:lnTo>
                    <a:pt x="9581642" y="22606"/>
                  </a:lnTo>
                  <a:lnTo>
                    <a:pt x="9598183" y="47148"/>
                  </a:lnTo>
                  <a:lnTo>
                    <a:pt x="9604248" y="77215"/>
                  </a:lnTo>
                  <a:lnTo>
                    <a:pt x="9604248" y="386079"/>
                  </a:lnTo>
                  <a:lnTo>
                    <a:pt x="9598183" y="416147"/>
                  </a:lnTo>
                  <a:lnTo>
                    <a:pt x="9581642" y="440689"/>
                  </a:lnTo>
                  <a:lnTo>
                    <a:pt x="9557099" y="457231"/>
                  </a:lnTo>
                  <a:lnTo>
                    <a:pt x="9527032" y="463296"/>
                  </a:lnTo>
                  <a:lnTo>
                    <a:pt x="77215" y="463296"/>
                  </a:lnTo>
                  <a:lnTo>
                    <a:pt x="47148" y="457231"/>
                  </a:lnTo>
                  <a:lnTo>
                    <a:pt x="22605" y="440689"/>
                  </a:lnTo>
                  <a:lnTo>
                    <a:pt x="6064" y="416147"/>
                  </a:lnTo>
                  <a:lnTo>
                    <a:pt x="0" y="386079"/>
                  </a:lnTo>
                  <a:lnTo>
                    <a:pt x="0" y="77215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0847" y="3011423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9527032" y="0"/>
                  </a:moveTo>
                  <a:lnTo>
                    <a:pt x="77215" y="0"/>
                  </a:lnTo>
                  <a:lnTo>
                    <a:pt x="47148" y="6064"/>
                  </a:lnTo>
                  <a:lnTo>
                    <a:pt x="22606" y="22605"/>
                  </a:lnTo>
                  <a:lnTo>
                    <a:pt x="6064" y="47148"/>
                  </a:lnTo>
                  <a:lnTo>
                    <a:pt x="0" y="77215"/>
                  </a:lnTo>
                  <a:lnTo>
                    <a:pt x="0" y="386079"/>
                  </a:lnTo>
                  <a:lnTo>
                    <a:pt x="6064" y="416147"/>
                  </a:lnTo>
                  <a:lnTo>
                    <a:pt x="22605" y="440689"/>
                  </a:lnTo>
                  <a:lnTo>
                    <a:pt x="47148" y="457231"/>
                  </a:lnTo>
                  <a:lnTo>
                    <a:pt x="77215" y="463296"/>
                  </a:lnTo>
                  <a:lnTo>
                    <a:pt x="9527032" y="463296"/>
                  </a:lnTo>
                  <a:lnTo>
                    <a:pt x="9557099" y="457231"/>
                  </a:lnTo>
                  <a:lnTo>
                    <a:pt x="9581642" y="440689"/>
                  </a:lnTo>
                  <a:lnTo>
                    <a:pt x="9598183" y="416147"/>
                  </a:lnTo>
                  <a:lnTo>
                    <a:pt x="9604248" y="386079"/>
                  </a:lnTo>
                  <a:lnTo>
                    <a:pt x="9604248" y="77215"/>
                  </a:lnTo>
                  <a:lnTo>
                    <a:pt x="9598183" y="47148"/>
                  </a:lnTo>
                  <a:lnTo>
                    <a:pt x="9581642" y="22606"/>
                  </a:lnTo>
                  <a:lnTo>
                    <a:pt x="9557099" y="6064"/>
                  </a:lnTo>
                  <a:lnTo>
                    <a:pt x="952703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50847" y="3011423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0" y="77215"/>
                  </a:moveTo>
                  <a:lnTo>
                    <a:pt x="6064" y="47148"/>
                  </a:lnTo>
                  <a:lnTo>
                    <a:pt x="22606" y="22605"/>
                  </a:lnTo>
                  <a:lnTo>
                    <a:pt x="47148" y="6064"/>
                  </a:lnTo>
                  <a:lnTo>
                    <a:pt x="77215" y="0"/>
                  </a:lnTo>
                  <a:lnTo>
                    <a:pt x="9527032" y="0"/>
                  </a:lnTo>
                  <a:lnTo>
                    <a:pt x="9557099" y="6064"/>
                  </a:lnTo>
                  <a:lnTo>
                    <a:pt x="9581642" y="22606"/>
                  </a:lnTo>
                  <a:lnTo>
                    <a:pt x="9598183" y="47148"/>
                  </a:lnTo>
                  <a:lnTo>
                    <a:pt x="9604248" y="77215"/>
                  </a:lnTo>
                  <a:lnTo>
                    <a:pt x="9604248" y="386079"/>
                  </a:lnTo>
                  <a:lnTo>
                    <a:pt x="9598183" y="416147"/>
                  </a:lnTo>
                  <a:lnTo>
                    <a:pt x="9581642" y="440689"/>
                  </a:lnTo>
                  <a:lnTo>
                    <a:pt x="9557099" y="457231"/>
                  </a:lnTo>
                  <a:lnTo>
                    <a:pt x="9527032" y="463296"/>
                  </a:lnTo>
                  <a:lnTo>
                    <a:pt x="77215" y="463296"/>
                  </a:lnTo>
                  <a:lnTo>
                    <a:pt x="47148" y="457231"/>
                  </a:lnTo>
                  <a:lnTo>
                    <a:pt x="22605" y="440689"/>
                  </a:lnTo>
                  <a:lnTo>
                    <a:pt x="6064" y="416147"/>
                  </a:lnTo>
                  <a:lnTo>
                    <a:pt x="0" y="386079"/>
                  </a:lnTo>
                  <a:lnTo>
                    <a:pt x="0" y="77215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50847" y="3509772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9527032" y="0"/>
                  </a:moveTo>
                  <a:lnTo>
                    <a:pt x="77215" y="0"/>
                  </a:lnTo>
                  <a:lnTo>
                    <a:pt x="47148" y="6064"/>
                  </a:lnTo>
                  <a:lnTo>
                    <a:pt x="22606" y="22605"/>
                  </a:lnTo>
                  <a:lnTo>
                    <a:pt x="6064" y="47148"/>
                  </a:lnTo>
                  <a:lnTo>
                    <a:pt x="0" y="77215"/>
                  </a:lnTo>
                  <a:lnTo>
                    <a:pt x="0" y="386079"/>
                  </a:lnTo>
                  <a:lnTo>
                    <a:pt x="6064" y="416147"/>
                  </a:lnTo>
                  <a:lnTo>
                    <a:pt x="22605" y="440689"/>
                  </a:lnTo>
                  <a:lnTo>
                    <a:pt x="47148" y="457231"/>
                  </a:lnTo>
                  <a:lnTo>
                    <a:pt x="77215" y="463295"/>
                  </a:lnTo>
                  <a:lnTo>
                    <a:pt x="9527032" y="463295"/>
                  </a:lnTo>
                  <a:lnTo>
                    <a:pt x="9557099" y="457231"/>
                  </a:lnTo>
                  <a:lnTo>
                    <a:pt x="9581642" y="440689"/>
                  </a:lnTo>
                  <a:lnTo>
                    <a:pt x="9598183" y="416147"/>
                  </a:lnTo>
                  <a:lnTo>
                    <a:pt x="9604248" y="386079"/>
                  </a:lnTo>
                  <a:lnTo>
                    <a:pt x="9604248" y="77215"/>
                  </a:lnTo>
                  <a:lnTo>
                    <a:pt x="9598183" y="47148"/>
                  </a:lnTo>
                  <a:lnTo>
                    <a:pt x="9581642" y="22606"/>
                  </a:lnTo>
                  <a:lnTo>
                    <a:pt x="9557099" y="6064"/>
                  </a:lnTo>
                  <a:lnTo>
                    <a:pt x="952703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0847" y="3509772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0" y="77215"/>
                  </a:moveTo>
                  <a:lnTo>
                    <a:pt x="6064" y="47148"/>
                  </a:lnTo>
                  <a:lnTo>
                    <a:pt x="22606" y="22605"/>
                  </a:lnTo>
                  <a:lnTo>
                    <a:pt x="47148" y="6064"/>
                  </a:lnTo>
                  <a:lnTo>
                    <a:pt x="77215" y="0"/>
                  </a:lnTo>
                  <a:lnTo>
                    <a:pt x="9527032" y="0"/>
                  </a:lnTo>
                  <a:lnTo>
                    <a:pt x="9557099" y="6064"/>
                  </a:lnTo>
                  <a:lnTo>
                    <a:pt x="9581642" y="22606"/>
                  </a:lnTo>
                  <a:lnTo>
                    <a:pt x="9598183" y="47148"/>
                  </a:lnTo>
                  <a:lnTo>
                    <a:pt x="9604248" y="77215"/>
                  </a:lnTo>
                  <a:lnTo>
                    <a:pt x="9604248" y="386079"/>
                  </a:lnTo>
                  <a:lnTo>
                    <a:pt x="9598183" y="416147"/>
                  </a:lnTo>
                  <a:lnTo>
                    <a:pt x="9581642" y="440689"/>
                  </a:lnTo>
                  <a:lnTo>
                    <a:pt x="9557099" y="457231"/>
                  </a:lnTo>
                  <a:lnTo>
                    <a:pt x="9527032" y="463295"/>
                  </a:lnTo>
                  <a:lnTo>
                    <a:pt x="77215" y="463295"/>
                  </a:lnTo>
                  <a:lnTo>
                    <a:pt x="47148" y="457231"/>
                  </a:lnTo>
                  <a:lnTo>
                    <a:pt x="22605" y="440689"/>
                  </a:lnTo>
                  <a:lnTo>
                    <a:pt x="6064" y="416147"/>
                  </a:lnTo>
                  <a:lnTo>
                    <a:pt x="0" y="386079"/>
                  </a:lnTo>
                  <a:lnTo>
                    <a:pt x="0" y="77215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50847" y="4006595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9527032" y="0"/>
                  </a:moveTo>
                  <a:lnTo>
                    <a:pt x="77215" y="0"/>
                  </a:lnTo>
                  <a:lnTo>
                    <a:pt x="47148" y="6064"/>
                  </a:lnTo>
                  <a:lnTo>
                    <a:pt x="22606" y="22605"/>
                  </a:lnTo>
                  <a:lnTo>
                    <a:pt x="6064" y="47148"/>
                  </a:lnTo>
                  <a:lnTo>
                    <a:pt x="0" y="77215"/>
                  </a:lnTo>
                  <a:lnTo>
                    <a:pt x="0" y="386079"/>
                  </a:lnTo>
                  <a:lnTo>
                    <a:pt x="6064" y="416147"/>
                  </a:lnTo>
                  <a:lnTo>
                    <a:pt x="22605" y="440689"/>
                  </a:lnTo>
                  <a:lnTo>
                    <a:pt x="47148" y="457231"/>
                  </a:lnTo>
                  <a:lnTo>
                    <a:pt x="77215" y="463295"/>
                  </a:lnTo>
                  <a:lnTo>
                    <a:pt x="9527032" y="463295"/>
                  </a:lnTo>
                  <a:lnTo>
                    <a:pt x="9557099" y="457231"/>
                  </a:lnTo>
                  <a:lnTo>
                    <a:pt x="9581642" y="440689"/>
                  </a:lnTo>
                  <a:lnTo>
                    <a:pt x="9598183" y="416147"/>
                  </a:lnTo>
                  <a:lnTo>
                    <a:pt x="9604248" y="386079"/>
                  </a:lnTo>
                  <a:lnTo>
                    <a:pt x="9604248" y="77215"/>
                  </a:lnTo>
                  <a:lnTo>
                    <a:pt x="9598183" y="47148"/>
                  </a:lnTo>
                  <a:lnTo>
                    <a:pt x="9581642" y="22605"/>
                  </a:lnTo>
                  <a:lnTo>
                    <a:pt x="9557099" y="6064"/>
                  </a:lnTo>
                  <a:lnTo>
                    <a:pt x="952703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50847" y="4006595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0" y="77215"/>
                  </a:moveTo>
                  <a:lnTo>
                    <a:pt x="6064" y="47148"/>
                  </a:lnTo>
                  <a:lnTo>
                    <a:pt x="22606" y="22605"/>
                  </a:lnTo>
                  <a:lnTo>
                    <a:pt x="47148" y="6064"/>
                  </a:lnTo>
                  <a:lnTo>
                    <a:pt x="77215" y="0"/>
                  </a:lnTo>
                  <a:lnTo>
                    <a:pt x="9527032" y="0"/>
                  </a:lnTo>
                  <a:lnTo>
                    <a:pt x="9557099" y="6064"/>
                  </a:lnTo>
                  <a:lnTo>
                    <a:pt x="9581642" y="22605"/>
                  </a:lnTo>
                  <a:lnTo>
                    <a:pt x="9598183" y="47148"/>
                  </a:lnTo>
                  <a:lnTo>
                    <a:pt x="9604248" y="77215"/>
                  </a:lnTo>
                  <a:lnTo>
                    <a:pt x="9604248" y="386079"/>
                  </a:lnTo>
                  <a:lnTo>
                    <a:pt x="9598183" y="416147"/>
                  </a:lnTo>
                  <a:lnTo>
                    <a:pt x="9581642" y="440689"/>
                  </a:lnTo>
                  <a:lnTo>
                    <a:pt x="9557099" y="457231"/>
                  </a:lnTo>
                  <a:lnTo>
                    <a:pt x="9527032" y="463295"/>
                  </a:lnTo>
                  <a:lnTo>
                    <a:pt x="77215" y="463295"/>
                  </a:lnTo>
                  <a:lnTo>
                    <a:pt x="47148" y="457231"/>
                  </a:lnTo>
                  <a:lnTo>
                    <a:pt x="22605" y="440689"/>
                  </a:lnTo>
                  <a:lnTo>
                    <a:pt x="6064" y="416147"/>
                  </a:lnTo>
                  <a:lnTo>
                    <a:pt x="0" y="386079"/>
                  </a:lnTo>
                  <a:lnTo>
                    <a:pt x="0" y="77215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50847" y="4504944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9527032" y="0"/>
                  </a:moveTo>
                  <a:lnTo>
                    <a:pt x="77215" y="0"/>
                  </a:lnTo>
                  <a:lnTo>
                    <a:pt x="47148" y="6064"/>
                  </a:lnTo>
                  <a:lnTo>
                    <a:pt x="22606" y="22605"/>
                  </a:lnTo>
                  <a:lnTo>
                    <a:pt x="6064" y="47148"/>
                  </a:lnTo>
                  <a:lnTo>
                    <a:pt x="0" y="77215"/>
                  </a:lnTo>
                  <a:lnTo>
                    <a:pt x="0" y="386079"/>
                  </a:lnTo>
                  <a:lnTo>
                    <a:pt x="6064" y="416147"/>
                  </a:lnTo>
                  <a:lnTo>
                    <a:pt x="22605" y="440689"/>
                  </a:lnTo>
                  <a:lnTo>
                    <a:pt x="47148" y="457231"/>
                  </a:lnTo>
                  <a:lnTo>
                    <a:pt x="77215" y="463295"/>
                  </a:lnTo>
                  <a:lnTo>
                    <a:pt x="9527032" y="463295"/>
                  </a:lnTo>
                  <a:lnTo>
                    <a:pt x="9557099" y="457231"/>
                  </a:lnTo>
                  <a:lnTo>
                    <a:pt x="9581642" y="440689"/>
                  </a:lnTo>
                  <a:lnTo>
                    <a:pt x="9598183" y="416147"/>
                  </a:lnTo>
                  <a:lnTo>
                    <a:pt x="9604248" y="386079"/>
                  </a:lnTo>
                  <a:lnTo>
                    <a:pt x="9604248" y="77215"/>
                  </a:lnTo>
                  <a:lnTo>
                    <a:pt x="9598183" y="47148"/>
                  </a:lnTo>
                  <a:lnTo>
                    <a:pt x="9581642" y="22605"/>
                  </a:lnTo>
                  <a:lnTo>
                    <a:pt x="9557099" y="6064"/>
                  </a:lnTo>
                  <a:lnTo>
                    <a:pt x="9527032" y="0"/>
                  </a:lnTo>
                  <a:close/>
                </a:path>
              </a:pathLst>
            </a:custGeom>
            <a:solidFill>
              <a:srgbClr val="B71E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0847" y="4504944"/>
              <a:ext cx="9604375" cy="463550"/>
            </a:xfrm>
            <a:custGeom>
              <a:avLst/>
              <a:gdLst/>
              <a:ahLst/>
              <a:cxnLst/>
              <a:rect l="l" t="t" r="r" b="b"/>
              <a:pathLst>
                <a:path w="9604375" h="463550">
                  <a:moveTo>
                    <a:pt x="0" y="77215"/>
                  </a:moveTo>
                  <a:lnTo>
                    <a:pt x="6064" y="47148"/>
                  </a:lnTo>
                  <a:lnTo>
                    <a:pt x="22606" y="22605"/>
                  </a:lnTo>
                  <a:lnTo>
                    <a:pt x="47148" y="6064"/>
                  </a:lnTo>
                  <a:lnTo>
                    <a:pt x="77215" y="0"/>
                  </a:lnTo>
                  <a:lnTo>
                    <a:pt x="9527032" y="0"/>
                  </a:lnTo>
                  <a:lnTo>
                    <a:pt x="9557099" y="6064"/>
                  </a:lnTo>
                  <a:lnTo>
                    <a:pt x="9581642" y="22605"/>
                  </a:lnTo>
                  <a:lnTo>
                    <a:pt x="9598183" y="47148"/>
                  </a:lnTo>
                  <a:lnTo>
                    <a:pt x="9604248" y="77215"/>
                  </a:lnTo>
                  <a:lnTo>
                    <a:pt x="9604248" y="386079"/>
                  </a:lnTo>
                  <a:lnTo>
                    <a:pt x="9598183" y="416147"/>
                  </a:lnTo>
                  <a:lnTo>
                    <a:pt x="9581642" y="440689"/>
                  </a:lnTo>
                  <a:lnTo>
                    <a:pt x="9557099" y="457231"/>
                  </a:lnTo>
                  <a:lnTo>
                    <a:pt x="9527032" y="463295"/>
                  </a:lnTo>
                  <a:lnTo>
                    <a:pt x="77215" y="463295"/>
                  </a:lnTo>
                  <a:lnTo>
                    <a:pt x="47148" y="457231"/>
                  </a:lnTo>
                  <a:lnTo>
                    <a:pt x="22605" y="440689"/>
                  </a:lnTo>
                  <a:lnTo>
                    <a:pt x="6064" y="416147"/>
                  </a:lnTo>
                  <a:lnTo>
                    <a:pt x="0" y="386079"/>
                  </a:lnTo>
                  <a:lnTo>
                    <a:pt x="0" y="77215"/>
                  </a:lnTo>
                  <a:close/>
                </a:path>
              </a:pathLst>
            </a:custGeom>
            <a:ln w="152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07363" y="2545207"/>
            <a:ext cx="9451975" cy="2442976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2920">
              <a:lnSpc>
                <a:spcPts val="1260"/>
              </a:lnSpc>
              <a:spcBef>
                <a:spcPts val="290"/>
              </a:spcBef>
            </a:pP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Penyalahgunaan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wewenang,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yaitu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dengan membuat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keputusan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tindakan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sesuai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dengan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tujuan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melampaui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batasbatas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pemberian </a:t>
            </a:r>
            <a:r>
              <a:rPr sz="1200" spc="2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wewenang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diberikan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peraturan</a:t>
            </a:r>
            <a:r>
              <a:rPr sz="1200" spc="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perundang-undangan;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Trebuchet MS"/>
              <a:cs typeface="Trebuchet MS"/>
            </a:endParaRPr>
          </a:p>
          <a:p>
            <a:pPr marL="12700" marR="673735">
              <a:lnSpc>
                <a:spcPts val="1260"/>
              </a:lnSpc>
              <a:spcBef>
                <a:spcPts val="5"/>
              </a:spcBef>
            </a:pP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Perangkapan </a:t>
            </a:r>
            <a:r>
              <a:rPr sz="1200" spc="-114" dirty="0">
                <a:solidFill>
                  <a:srgbClr val="FFFFFF"/>
                </a:solidFill>
                <a:latin typeface="Trebuchet MS"/>
                <a:cs typeface="Trebuchet MS"/>
              </a:rPr>
              <a:t>jabatan,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yaitu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menduduki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dua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lebih </a:t>
            </a:r>
            <a:r>
              <a:rPr sz="1200" spc="-110" dirty="0">
                <a:solidFill>
                  <a:srgbClr val="FFFFFF"/>
                </a:solidFill>
                <a:latin typeface="Trebuchet MS"/>
                <a:cs typeface="Trebuchet MS"/>
              </a:rPr>
              <a:t>jabatan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publik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sehingga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tidak bisa 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menjalankan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jabatannya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secara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profesional,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independen, dan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akuntabel;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Trebuchet MS"/>
              <a:cs typeface="Trebuchet MS"/>
            </a:endParaRPr>
          </a:p>
          <a:p>
            <a:pPr marL="12700" marR="313690">
              <a:lnSpc>
                <a:spcPts val="1260"/>
              </a:lnSpc>
            </a:pP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afiliasi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(pribadi,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golongan),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yaitu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dimiliki 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oleh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atau </a:t>
            </a:r>
            <a:r>
              <a:rPr sz="1200" spc="-95" dirty="0" err="1">
                <a:solidFill>
                  <a:srgbClr val="FFFFFF"/>
                </a:solidFill>
                <a:latin typeface="Trebuchet MS"/>
                <a:cs typeface="Trebuchet MS"/>
              </a:rPr>
              <a:t>Pegawai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lang="en-US" sz="12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1200" spc="-75" dirty="0" err="1">
                <a:solidFill>
                  <a:srgbClr val="FFFFFF"/>
                </a:solidFill>
                <a:latin typeface="Trebuchet MS"/>
                <a:cs typeface="Trebuchet MS"/>
              </a:rPr>
              <a:t>d</a:t>
            </a:r>
            <a:r>
              <a:rPr sz="1200" spc="-80" dirty="0" err="1">
                <a:solidFill>
                  <a:srgbClr val="FFFFFF"/>
                </a:solidFill>
                <a:latin typeface="Trebuchet MS"/>
                <a:cs typeface="Trebuchet MS"/>
              </a:rPr>
              <a:t>engan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pihak  tertentu, baik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karena hubungan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darah,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perkawinan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maupun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hubungan pertemanan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dapat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mempengaruhi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keputusannya;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 dirty="0">
              <a:latin typeface="Trebuchet MS"/>
              <a:cs typeface="Trebuchet MS"/>
            </a:endParaRPr>
          </a:p>
          <a:p>
            <a:pPr marL="12700" marR="334645">
              <a:lnSpc>
                <a:spcPts val="1260"/>
              </a:lnSpc>
            </a:pP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Gratifikasi,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yaitu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pemberian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dalam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arti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luas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meliputi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pemberian </a:t>
            </a: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uang,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barang,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rabat,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komisi,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pinjaman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tanpa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bunga,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tiket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perjalanan,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fasilitas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penginapan,  perjalanan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wisata,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pengobatan cuma-cuma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fasilitas </a:t>
            </a: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lainnya;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Trebuchet MS"/>
              <a:cs typeface="Trebuchet MS"/>
            </a:endParaRPr>
          </a:p>
          <a:p>
            <a:pPr marL="12700" marR="5080">
              <a:lnSpc>
                <a:spcPts val="1260"/>
              </a:lnSpc>
              <a:spcBef>
                <a:spcPts val="5"/>
              </a:spcBef>
            </a:pP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Kelemahan 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sistem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organisasi,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yaitu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keadaan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95" dirty="0">
                <a:solidFill>
                  <a:srgbClr val="FFFFFF"/>
                </a:solidFill>
                <a:latin typeface="Trebuchet MS"/>
                <a:cs typeface="Trebuchet MS"/>
              </a:rPr>
              <a:t>menjadi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kendala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bagi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pencapaian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tujuan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pelaksanaan kewenangan </a:t>
            </a:r>
            <a:r>
              <a:rPr sz="1200" spc="-105" dirty="0">
                <a:solidFill>
                  <a:srgbClr val="FFFFFF"/>
                </a:solidFill>
                <a:latin typeface="Trebuchet MS"/>
                <a:cs typeface="Trebuchet MS"/>
              </a:rPr>
              <a:t>pejabat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di 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Kantor Bahasa </a:t>
            </a:r>
            <a:r>
              <a:rPr lang="en-US" sz="1200" spc="-30" dirty="0" err="1">
                <a:solidFill>
                  <a:srgbClr val="FFFFFF"/>
                </a:solidFill>
                <a:latin typeface="Trebuchet MS"/>
                <a:cs typeface="Trebuchet MS"/>
              </a:rPr>
              <a:t>Provinsi</a:t>
            </a:r>
            <a:r>
              <a:rPr lang="en-US" sz="1200" spc="-30" dirty="0">
                <a:solidFill>
                  <a:srgbClr val="FFFFFF"/>
                </a:solidFill>
                <a:latin typeface="Trebuchet MS"/>
                <a:cs typeface="Trebuchet MS"/>
              </a:rPr>
              <a:t> NTB</a:t>
            </a:r>
            <a:r>
              <a:rPr lang="en-US"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 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disebabkan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karena 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struktur 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dan </a:t>
            </a:r>
            <a:r>
              <a:rPr sz="1200" spc="-90" dirty="0">
                <a:solidFill>
                  <a:srgbClr val="FFFFFF"/>
                </a:solidFill>
                <a:latin typeface="Trebuchet MS"/>
                <a:cs typeface="Trebuchet MS"/>
              </a:rPr>
              <a:t>budaya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organisasi </a:t>
            </a:r>
            <a:r>
              <a:rPr sz="1200" spc="-85" dirty="0">
                <a:solidFill>
                  <a:srgbClr val="FFFFFF"/>
                </a:solidFill>
                <a:latin typeface="Trebuchet MS"/>
                <a:cs typeface="Trebuchet MS"/>
              </a:rPr>
              <a:t>yang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20" dirty="0">
                <a:solidFill>
                  <a:srgbClr val="FFFFFF"/>
                </a:solidFill>
                <a:latin typeface="Trebuchet MS"/>
                <a:cs typeface="Trebuchet MS"/>
              </a:rPr>
              <a:t>ada.</a:t>
            </a:r>
            <a:endParaRPr sz="1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1706</Words>
  <Application>Microsoft Office PowerPoint</Application>
  <PresentationFormat>Widescreen</PresentationFormat>
  <Paragraphs>132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Trebuchet MS</vt:lpstr>
      <vt:lpstr>Office Theme</vt:lpstr>
      <vt:lpstr>SOSIALISASI PENANGANAN  BENTURAN KEPENTINGAN</vt:lpstr>
      <vt:lpstr>LATAR BELAKANG</vt:lpstr>
      <vt:lpstr>MAKSUD DAN TUJUAN, RUANG LINGKUP</vt:lpstr>
      <vt:lpstr>PENGERTIAN UMUM (I)</vt:lpstr>
      <vt:lpstr>PENGERTIAN UMUM (II)</vt:lpstr>
      <vt:lpstr>PRINSIP DASAR</vt:lpstr>
      <vt:lpstr>BENTUK BENTURAN KEPENTINGAN</vt:lpstr>
      <vt:lpstr>JENIS BENTURAN KEPENTINGAN</vt:lpstr>
      <vt:lpstr>SUMBER BENTURAN KEPENTINGAN</vt:lpstr>
      <vt:lpstr>PENCEGAHAN TERJADINYA BENTURAN  KEPENTINGAN (1)</vt:lpstr>
      <vt:lpstr>PENCEGAHAN TERJADINYA BENTURAN KEPENTINGAN  (2)</vt:lpstr>
      <vt:lpstr>PENANGANAN BENTURAN  KEPENTINGAN (1)</vt:lpstr>
      <vt:lpstr>PENANGANAN BENTURAN KEPENTINGAN (2)</vt:lpstr>
      <vt:lpstr>LANGKAH  TINDAK LANJUT</vt:lpstr>
      <vt:lpstr>PEMANTAUAN DAN EVALUASI</vt:lpstr>
      <vt:lpstr>PENUTUP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USER</cp:lastModifiedBy>
  <cp:revision>5</cp:revision>
  <dcterms:created xsi:type="dcterms:W3CDTF">2021-07-03T08:04:10Z</dcterms:created>
  <dcterms:modified xsi:type="dcterms:W3CDTF">2021-07-03T11:39:48Z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2021-07-03T00:00:00Z</vt:filetime>
  </property>
</Properties>
</file>